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85" r:id="rId2"/>
    <p:sldId id="256" r:id="rId3"/>
    <p:sldId id="257" r:id="rId4"/>
    <p:sldId id="284" r:id="rId5"/>
    <p:sldId id="260" r:id="rId6"/>
    <p:sldId id="258" r:id="rId7"/>
    <p:sldId id="289" r:id="rId8"/>
    <p:sldId id="290" r:id="rId9"/>
    <p:sldId id="274" r:id="rId10"/>
    <p:sldId id="286" r:id="rId11"/>
    <p:sldId id="273" r:id="rId12"/>
    <p:sldId id="294" r:id="rId13"/>
    <p:sldId id="295" r:id="rId14"/>
    <p:sldId id="296" r:id="rId15"/>
    <p:sldId id="297" r:id="rId16"/>
    <p:sldId id="298" r:id="rId17"/>
    <p:sldId id="299" r:id="rId18"/>
    <p:sldId id="300" r:id="rId19"/>
    <p:sldId id="302" r:id="rId20"/>
    <p:sldId id="310" r:id="rId21"/>
    <p:sldId id="301" r:id="rId22"/>
    <p:sldId id="303" r:id="rId23"/>
    <p:sldId id="308" r:id="rId24"/>
    <p:sldId id="309" r:id="rId25"/>
    <p:sldId id="307" r:id="rId26"/>
    <p:sldId id="305" r:id="rId27"/>
    <p:sldId id="306" r:id="rId28"/>
    <p:sldId id="287" r:id="rId29"/>
    <p:sldId id="259"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93" r:id="rId43"/>
    <p:sldId id="292" r:id="rId44"/>
    <p:sldId id="275" r:id="rId45"/>
    <p:sldId id="276" r:id="rId46"/>
    <p:sldId id="277" r:id="rId47"/>
    <p:sldId id="278" r:id="rId48"/>
    <p:sldId id="279" r:id="rId49"/>
    <p:sldId id="280" r:id="rId50"/>
    <p:sldId id="281" r:id="rId51"/>
    <p:sldId id="282" r:id="rId52"/>
    <p:sldId id="283" r:id="rId53"/>
  </p:sldIdLst>
  <p:sldSz cx="18288000" cy="10287000"/>
  <p:notesSz cx="6858000" cy="9144000"/>
  <p:embeddedFontLst>
    <p:embeddedFont>
      <p:font typeface="Arimo" panose="020B0604020202020204" charset="0"/>
      <p:regular r:id="rId55"/>
    </p:embeddedFont>
    <p:embeddedFont>
      <p:font typeface="Assistant Bold" panose="020B0604020202020204" charset="-79"/>
      <p:regular r:id="rId56"/>
    </p:embeddedFont>
    <p:embeddedFont>
      <p:font typeface="Assistant Regular" panose="020B0604020202020204" charset="-79"/>
      <p:regular r:id="rId57"/>
    </p:embeddedFont>
    <p:embeddedFont>
      <p:font typeface="Assistant Regular Bold" panose="020B0604020202020204" charset="-79"/>
      <p:regular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ormorant Garamond Bold" panose="020B0604020202020204" charset="0"/>
      <p:regular r:id="rId65"/>
    </p:embeddedFont>
    <p:embeddedFont>
      <p:font typeface="Glacial Indifference" panose="020B0604020202020204" charset="0"/>
      <p:regular r:id="rId66"/>
    </p:embeddedFont>
    <p:embeddedFont>
      <p:font typeface="Open Sauce Light" panose="020B0604020202020204" charset="0"/>
      <p:regular r:id="rId67"/>
    </p:embeddedFont>
    <p:embeddedFont>
      <p:font typeface="Open Sauce Light Bold"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BE09D2-E74A-434C-BDF7-54D2C0CFFBAE}">
          <p14:sldIdLst>
            <p14:sldId id="285"/>
            <p14:sldId id="256"/>
            <p14:sldId id="257"/>
            <p14:sldId id="284"/>
            <p14:sldId id="260"/>
            <p14:sldId id="258"/>
            <p14:sldId id="289"/>
          </p14:sldIdLst>
        </p14:section>
        <p14:section name="Untitled Section" id="{021D6901-F4EE-45F0-A088-AE2546520B2E}">
          <p14:sldIdLst>
            <p14:sldId id="290"/>
            <p14:sldId id="274"/>
            <p14:sldId id="286"/>
            <p14:sldId id="273"/>
            <p14:sldId id="294"/>
            <p14:sldId id="295"/>
            <p14:sldId id="296"/>
            <p14:sldId id="297"/>
            <p14:sldId id="298"/>
            <p14:sldId id="299"/>
            <p14:sldId id="300"/>
            <p14:sldId id="302"/>
            <p14:sldId id="310"/>
            <p14:sldId id="301"/>
            <p14:sldId id="303"/>
            <p14:sldId id="308"/>
            <p14:sldId id="309"/>
            <p14:sldId id="307"/>
            <p14:sldId id="305"/>
            <p14:sldId id="306"/>
            <p14:sldId id="287"/>
            <p14:sldId id="259"/>
            <p14:sldId id="261"/>
            <p14:sldId id="262"/>
            <p14:sldId id="263"/>
            <p14:sldId id="264"/>
            <p14:sldId id="265"/>
            <p14:sldId id="266"/>
            <p14:sldId id="267"/>
            <p14:sldId id="268"/>
            <p14:sldId id="269"/>
            <p14:sldId id="270"/>
            <p14:sldId id="271"/>
            <p14:sldId id="272"/>
            <p14:sldId id="293"/>
            <p14:sldId id="292"/>
            <p14:sldId id="275"/>
            <p14:sldId id="276"/>
            <p14:sldId id="277"/>
            <p14:sldId id="278"/>
            <p14:sldId id="279"/>
            <p14:sldId id="280"/>
            <p14:sldId id="281"/>
            <p14:sldId id="282"/>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77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E9511-22BE-4184-A366-75D730F265FE}" type="datetimeFigureOut">
              <a:rPr lang="en-IN" smtClean="0"/>
              <a:t>28-10-2020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2FD48-1C9F-44B9-888D-2809FCE46936}" type="slidenum">
              <a:rPr lang="en-IN" smtClean="0"/>
              <a:t>‹#›</a:t>
            </a:fld>
            <a:endParaRPr lang="en-IN"/>
          </a:p>
        </p:txBody>
      </p:sp>
    </p:spTree>
    <p:extLst>
      <p:ext uri="{BB962C8B-B14F-4D97-AF65-F5344CB8AC3E}">
        <p14:creationId xmlns:p14="http://schemas.microsoft.com/office/powerpoint/2010/main" val="397062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11</a:t>
            </a:fld>
            <a:endParaRPr lang="en-IN"/>
          </a:p>
        </p:txBody>
      </p:sp>
    </p:spTree>
    <p:extLst>
      <p:ext uri="{BB962C8B-B14F-4D97-AF65-F5344CB8AC3E}">
        <p14:creationId xmlns:p14="http://schemas.microsoft.com/office/powerpoint/2010/main" val="427410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13</a:t>
            </a:fld>
            <a:endParaRPr lang="en-IN"/>
          </a:p>
        </p:txBody>
      </p:sp>
    </p:spTree>
    <p:extLst>
      <p:ext uri="{BB962C8B-B14F-4D97-AF65-F5344CB8AC3E}">
        <p14:creationId xmlns:p14="http://schemas.microsoft.com/office/powerpoint/2010/main" val="167895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15</a:t>
            </a:fld>
            <a:endParaRPr lang="en-IN"/>
          </a:p>
        </p:txBody>
      </p:sp>
    </p:spTree>
    <p:extLst>
      <p:ext uri="{BB962C8B-B14F-4D97-AF65-F5344CB8AC3E}">
        <p14:creationId xmlns:p14="http://schemas.microsoft.com/office/powerpoint/2010/main" val="119016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17</a:t>
            </a:fld>
            <a:endParaRPr lang="en-IN"/>
          </a:p>
        </p:txBody>
      </p:sp>
    </p:spTree>
    <p:extLst>
      <p:ext uri="{BB962C8B-B14F-4D97-AF65-F5344CB8AC3E}">
        <p14:creationId xmlns:p14="http://schemas.microsoft.com/office/powerpoint/2010/main" val="167448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55D70486-5767-463A-B460-F099807F75B2}"/>
              </a:ext>
            </a:extLst>
          </p:cNvPr>
          <p:cNvSpPr txBox="1"/>
          <p:nvPr/>
        </p:nvSpPr>
        <p:spPr>
          <a:xfrm>
            <a:off x="4979778" y="1409700"/>
            <a:ext cx="8328444" cy="1296936"/>
          </a:xfrm>
          <a:prstGeom prst="rect">
            <a:avLst/>
          </a:prstGeom>
        </p:spPr>
        <p:txBody>
          <a:bodyPr lIns="0" tIns="0" rIns="0" bIns="0" rtlCol="0" anchor="t">
            <a:spAutoFit/>
          </a:bodyPr>
          <a:lstStyle/>
          <a:p>
            <a:pPr algn="ctr">
              <a:lnSpc>
                <a:spcPts val="9899"/>
              </a:lnSpc>
            </a:pPr>
            <a:r>
              <a:rPr lang="en-US" sz="8999" dirty="0">
                <a:latin typeface="Glacial Indifference"/>
              </a:rPr>
              <a:t>Group Members</a:t>
            </a:r>
          </a:p>
        </p:txBody>
      </p:sp>
      <p:grpSp>
        <p:nvGrpSpPr>
          <p:cNvPr id="14" name="Group 20">
            <a:extLst>
              <a:ext uri="{FF2B5EF4-FFF2-40B4-BE49-F238E27FC236}">
                <a16:creationId xmlns:a16="http://schemas.microsoft.com/office/drawing/2014/main" id="{BB691983-FDBF-4EE9-A9AD-3D9502DF6E9B}"/>
              </a:ext>
            </a:extLst>
          </p:cNvPr>
          <p:cNvGrpSpPr/>
          <p:nvPr/>
        </p:nvGrpSpPr>
        <p:grpSpPr>
          <a:xfrm>
            <a:off x="5439363" y="6724122"/>
            <a:ext cx="3043636" cy="849373"/>
            <a:chOff x="0" y="-19049"/>
            <a:chExt cx="4058182" cy="1132498"/>
          </a:xfrm>
        </p:grpSpPr>
        <p:sp>
          <p:nvSpPr>
            <p:cNvPr id="15" name="TextBox 21">
              <a:extLst>
                <a:ext uri="{FF2B5EF4-FFF2-40B4-BE49-F238E27FC236}">
                  <a16:creationId xmlns:a16="http://schemas.microsoft.com/office/drawing/2014/main" id="{487C9D05-8A95-40E9-B659-718D3D17B942}"/>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spc="80" dirty="0">
                  <a:latin typeface="Open Sauce Light"/>
                </a:rPr>
                <a:t>19BCE0568</a:t>
              </a:r>
            </a:p>
          </p:txBody>
        </p:sp>
        <p:sp>
          <p:nvSpPr>
            <p:cNvPr id="16" name="TextBox 22">
              <a:extLst>
                <a:ext uri="{FF2B5EF4-FFF2-40B4-BE49-F238E27FC236}">
                  <a16:creationId xmlns:a16="http://schemas.microsoft.com/office/drawing/2014/main" id="{7AF2D8B0-D67E-4848-A716-7873675AD11D}"/>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spc="100" dirty="0">
                  <a:latin typeface="Open Sauce Light Bold"/>
                </a:rPr>
                <a:t>Anamaya Vyas</a:t>
              </a:r>
            </a:p>
          </p:txBody>
        </p:sp>
      </p:grpSp>
      <p:grpSp>
        <p:nvGrpSpPr>
          <p:cNvPr id="40" name="Group 39">
            <a:extLst>
              <a:ext uri="{FF2B5EF4-FFF2-40B4-BE49-F238E27FC236}">
                <a16:creationId xmlns:a16="http://schemas.microsoft.com/office/drawing/2014/main" id="{8FD61C3B-0182-479F-8A72-E0D42E16D97C}"/>
              </a:ext>
            </a:extLst>
          </p:cNvPr>
          <p:cNvGrpSpPr/>
          <p:nvPr/>
        </p:nvGrpSpPr>
        <p:grpSpPr>
          <a:xfrm>
            <a:off x="1452884" y="4513402"/>
            <a:ext cx="1676400" cy="1676400"/>
            <a:chOff x="2743200" y="3086100"/>
            <a:chExt cx="1676400" cy="1676400"/>
          </a:xfrm>
        </p:grpSpPr>
        <p:sp>
          <p:nvSpPr>
            <p:cNvPr id="38" name="Oval 37">
              <a:extLst>
                <a:ext uri="{FF2B5EF4-FFF2-40B4-BE49-F238E27FC236}">
                  <a16:creationId xmlns:a16="http://schemas.microsoft.com/office/drawing/2014/main" id="{6F185331-E238-4ED9-8D20-9F0C1FFB0CE9}"/>
                </a:ext>
              </a:extLst>
            </p:cNvPr>
            <p:cNvSpPr/>
            <p:nvPr/>
          </p:nvSpPr>
          <p:spPr>
            <a:xfrm>
              <a:off x="2743200" y="3086100"/>
              <a:ext cx="1676400" cy="16764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39" name="TextBox 38">
              <a:extLst>
                <a:ext uri="{FF2B5EF4-FFF2-40B4-BE49-F238E27FC236}">
                  <a16:creationId xmlns:a16="http://schemas.microsoft.com/office/drawing/2014/main" id="{97B8D94F-F516-4556-9AFA-CF51CA365F66}"/>
                </a:ext>
              </a:extLst>
            </p:cNvPr>
            <p:cNvSpPr txBox="1"/>
            <p:nvPr/>
          </p:nvSpPr>
          <p:spPr>
            <a:xfrm>
              <a:off x="3086100" y="3416468"/>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VS</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60" name="Group 59">
            <a:extLst>
              <a:ext uri="{FF2B5EF4-FFF2-40B4-BE49-F238E27FC236}">
                <a16:creationId xmlns:a16="http://schemas.microsoft.com/office/drawing/2014/main" id="{16599BF4-9B6E-45CA-A376-4B5D4D577DB9}"/>
              </a:ext>
            </a:extLst>
          </p:cNvPr>
          <p:cNvGrpSpPr/>
          <p:nvPr/>
        </p:nvGrpSpPr>
        <p:grpSpPr>
          <a:xfrm>
            <a:off x="6074342" y="4501535"/>
            <a:ext cx="1676400" cy="1676400"/>
            <a:chOff x="5995721" y="4038529"/>
            <a:chExt cx="1676400" cy="1676400"/>
          </a:xfrm>
        </p:grpSpPr>
        <p:sp>
          <p:nvSpPr>
            <p:cNvPr id="42" name="Oval 41">
              <a:extLst>
                <a:ext uri="{FF2B5EF4-FFF2-40B4-BE49-F238E27FC236}">
                  <a16:creationId xmlns:a16="http://schemas.microsoft.com/office/drawing/2014/main" id="{F09D1A5F-2CE4-483D-B5D5-23DF4204B08D}"/>
                </a:ext>
              </a:extLst>
            </p:cNvPr>
            <p:cNvSpPr/>
            <p:nvPr/>
          </p:nvSpPr>
          <p:spPr>
            <a:xfrm>
              <a:off x="5995721" y="4038529"/>
              <a:ext cx="1676400" cy="16764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14E66AF6-8BBA-4A07-B721-49FF34E33189}"/>
                </a:ext>
              </a:extLst>
            </p:cNvPr>
            <p:cNvSpPr txBox="1"/>
            <p:nvPr/>
          </p:nvSpPr>
          <p:spPr>
            <a:xfrm>
              <a:off x="6318599" y="4368897"/>
              <a:ext cx="1072801"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AV</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59" name="Group 58">
            <a:extLst>
              <a:ext uri="{FF2B5EF4-FFF2-40B4-BE49-F238E27FC236}">
                <a16:creationId xmlns:a16="http://schemas.microsoft.com/office/drawing/2014/main" id="{0E244556-C4BF-44A0-905E-F0F9F502C8B6}"/>
              </a:ext>
            </a:extLst>
          </p:cNvPr>
          <p:cNvGrpSpPr/>
          <p:nvPr/>
        </p:nvGrpSpPr>
        <p:grpSpPr>
          <a:xfrm>
            <a:off x="10863970" y="4501536"/>
            <a:ext cx="1676400" cy="1676400"/>
            <a:chOff x="10729858" y="4181377"/>
            <a:chExt cx="1676400" cy="1676400"/>
          </a:xfrm>
        </p:grpSpPr>
        <p:sp>
          <p:nvSpPr>
            <p:cNvPr id="45" name="Oval 44">
              <a:extLst>
                <a:ext uri="{FF2B5EF4-FFF2-40B4-BE49-F238E27FC236}">
                  <a16:creationId xmlns:a16="http://schemas.microsoft.com/office/drawing/2014/main" id="{F95A975E-9398-4DBA-AE98-8081AB80AA93}"/>
                </a:ext>
              </a:extLst>
            </p:cNvPr>
            <p:cNvSpPr/>
            <p:nvPr/>
          </p:nvSpPr>
          <p:spPr>
            <a:xfrm>
              <a:off x="10729858" y="4181377"/>
              <a:ext cx="1676400" cy="16764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46" name="TextBox 45">
              <a:extLst>
                <a:ext uri="{FF2B5EF4-FFF2-40B4-BE49-F238E27FC236}">
                  <a16:creationId xmlns:a16="http://schemas.microsoft.com/office/drawing/2014/main" id="{D1AE8269-B5D8-43CA-80E5-FF4814468B6A}"/>
                </a:ext>
              </a:extLst>
            </p:cNvPr>
            <p:cNvSpPr txBox="1"/>
            <p:nvPr/>
          </p:nvSpPr>
          <p:spPr>
            <a:xfrm>
              <a:off x="11125200" y="4511745"/>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AJ</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47" name="Group 46">
            <a:extLst>
              <a:ext uri="{FF2B5EF4-FFF2-40B4-BE49-F238E27FC236}">
                <a16:creationId xmlns:a16="http://schemas.microsoft.com/office/drawing/2014/main" id="{9472DE47-37B1-442F-85C0-A5079265D4DE}"/>
              </a:ext>
            </a:extLst>
          </p:cNvPr>
          <p:cNvGrpSpPr/>
          <p:nvPr/>
        </p:nvGrpSpPr>
        <p:grpSpPr>
          <a:xfrm>
            <a:off x="15466418" y="4501535"/>
            <a:ext cx="1676400" cy="1676400"/>
            <a:chOff x="2743200" y="3086100"/>
            <a:chExt cx="1676400" cy="1676400"/>
          </a:xfrm>
        </p:grpSpPr>
        <p:sp>
          <p:nvSpPr>
            <p:cNvPr id="48" name="Oval 47">
              <a:extLst>
                <a:ext uri="{FF2B5EF4-FFF2-40B4-BE49-F238E27FC236}">
                  <a16:creationId xmlns:a16="http://schemas.microsoft.com/office/drawing/2014/main" id="{EBEB1A5F-DF8B-4343-B459-928CBA165DF7}"/>
                </a:ext>
              </a:extLst>
            </p:cNvPr>
            <p:cNvSpPr/>
            <p:nvPr/>
          </p:nvSpPr>
          <p:spPr>
            <a:xfrm>
              <a:off x="2743200" y="3086100"/>
              <a:ext cx="1676400" cy="16764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49" name="TextBox 48">
              <a:extLst>
                <a:ext uri="{FF2B5EF4-FFF2-40B4-BE49-F238E27FC236}">
                  <a16:creationId xmlns:a16="http://schemas.microsoft.com/office/drawing/2014/main" id="{09957F91-B0BF-4EC9-9B42-E0AE9992C744}"/>
                </a:ext>
              </a:extLst>
            </p:cNvPr>
            <p:cNvSpPr txBox="1"/>
            <p:nvPr/>
          </p:nvSpPr>
          <p:spPr>
            <a:xfrm>
              <a:off x="3086100" y="3416468"/>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AT</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50" name="Group 20">
            <a:extLst>
              <a:ext uri="{FF2B5EF4-FFF2-40B4-BE49-F238E27FC236}">
                <a16:creationId xmlns:a16="http://schemas.microsoft.com/office/drawing/2014/main" id="{ED99D1A3-9631-4D76-B2FC-73BC5CA8BA7F}"/>
              </a:ext>
            </a:extLst>
          </p:cNvPr>
          <p:cNvGrpSpPr/>
          <p:nvPr/>
        </p:nvGrpSpPr>
        <p:grpSpPr>
          <a:xfrm>
            <a:off x="817905" y="6724122"/>
            <a:ext cx="3043636" cy="849373"/>
            <a:chOff x="0" y="-19049"/>
            <a:chExt cx="4058182" cy="1132498"/>
          </a:xfrm>
        </p:grpSpPr>
        <p:sp>
          <p:nvSpPr>
            <p:cNvPr id="51" name="TextBox 21">
              <a:extLst>
                <a:ext uri="{FF2B5EF4-FFF2-40B4-BE49-F238E27FC236}">
                  <a16:creationId xmlns:a16="http://schemas.microsoft.com/office/drawing/2014/main" id="{D42368BB-238F-4CE6-84EC-658973B8C921}"/>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spc="80" dirty="0">
                  <a:latin typeface="Open Sauce Light"/>
                </a:rPr>
                <a:t>19BCE0215</a:t>
              </a:r>
            </a:p>
          </p:txBody>
        </p:sp>
        <p:sp>
          <p:nvSpPr>
            <p:cNvPr id="52" name="TextBox 22">
              <a:extLst>
                <a:ext uri="{FF2B5EF4-FFF2-40B4-BE49-F238E27FC236}">
                  <a16:creationId xmlns:a16="http://schemas.microsoft.com/office/drawing/2014/main" id="{EA2D6E4B-403D-4B17-A0CC-9E4C81816809}"/>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spc="100" dirty="0">
                  <a:latin typeface="Open Sauce Light Bold"/>
                </a:rPr>
                <a:t>Vibhu Kumar Singh</a:t>
              </a:r>
            </a:p>
          </p:txBody>
        </p:sp>
      </p:grpSp>
      <p:grpSp>
        <p:nvGrpSpPr>
          <p:cNvPr id="53" name="Group 20">
            <a:extLst>
              <a:ext uri="{FF2B5EF4-FFF2-40B4-BE49-F238E27FC236}">
                <a16:creationId xmlns:a16="http://schemas.microsoft.com/office/drawing/2014/main" id="{A27B44BC-F2C1-4861-851C-C5136A548CD7}"/>
              </a:ext>
            </a:extLst>
          </p:cNvPr>
          <p:cNvGrpSpPr/>
          <p:nvPr/>
        </p:nvGrpSpPr>
        <p:grpSpPr>
          <a:xfrm>
            <a:off x="10228991" y="6724122"/>
            <a:ext cx="3043636" cy="849373"/>
            <a:chOff x="0" y="-19049"/>
            <a:chExt cx="4058182" cy="1132498"/>
          </a:xfrm>
        </p:grpSpPr>
        <p:sp>
          <p:nvSpPr>
            <p:cNvPr id="54" name="TextBox 21">
              <a:extLst>
                <a:ext uri="{FF2B5EF4-FFF2-40B4-BE49-F238E27FC236}">
                  <a16:creationId xmlns:a16="http://schemas.microsoft.com/office/drawing/2014/main" id="{37A35F28-5879-4EE8-9B91-864A18A654CC}"/>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spc="80" dirty="0">
                  <a:latin typeface="Open Sauce Light"/>
                </a:rPr>
                <a:t>19BCE0616</a:t>
              </a:r>
            </a:p>
          </p:txBody>
        </p:sp>
        <p:sp>
          <p:nvSpPr>
            <p:cNvPr id="55" name="TextBox 22">
              <a:extLst>
                <a:ext uri="{FF2B5EF4-FFF2-40B4-BE49-F238E27FC236}">
                  <a16:creationId xmlns:a16="http://schemas.microsoft.com/office/drawing/2014/main" id="{D99C7F89-F445-4CE9-94CB-16BECE0FD96E}"/>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spc="100" dirty="0">
                  <a:latin typeface="Open Sauce Light Bold"/>
                </a:rPr>
                <a:t>Aaron </a:t>
              </a:r>
              <a:r>
                <a:rPr lang="en-US" sz="2500" spc="100" dirty="0" err="1">
                  <a:latin typeface="Open Sauce Light Bold"/>
                </a:rPr>
                <a:t>Niju</a:t>
              </a:r>
              <a:r>
                <a:rPr lang="en-US" sz="2500" spc="100" dirty="0">
                  <a:latin typeface="Open Sauce Light Bold"/>
                </a:rPr>
                <a:t> John</a:t>
              </a:r>
            </a:p>
          </p:txBody>
        </p:sp>
      </p:grpSp>
      <p:grpSp>
        <p:nvGrpSpPr>
          <p:cNvPr id="56" name="Group 20">
            <a:extLst>
              <a:ext uri="{FF2B5EF4-FFF2-40B4-BE49-F238E27FC236}">
                <a16:creationId xmlns:a16="http://schemas.microsoft.com/office/drawing/2014/main" id="{DAD4E15C-8D75-4EC6-8A5D-98832B8F3042}"/>
              </a:ext>
            </a:extLst>
          </p:cNvPr>
          <p:cNvGrpSpPr/>
          <p:nvPr/>
        </p:nvGrpSpPr>
        <p:grpSpPr>
          <a:xfrm>
            <a:off x="14782800" y="6710025"/>
            <a:ext cx="3043636" cy="849373"/>
            <a:chOff x="0" y="-19049"/>
            <a:chExt cx="4058182" cy="1132498"/>
          </a:xfrm>
        </p:grpSpPr>
        <p:sp>
          <p:nvSpPr>
            <p:cNvPr id="57" name="TextBox 21">
              <a:extLst>
                <a:ext uri="{FF2B5EF4-FFF2-40B4-BE49-F238E27FC236}">
                  <a16:creationId xmlns:a16="http://schemas.microsoft.com/office/drawing/2014/main" id="{BD3A91FD-0C6B-4346-A6A2-8F0E8147FDF6}"/>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spc="80" dirty="0">
                  <a:latin typeface="Open Sauce Light"/>
                </a:rPr>
                <a:t>19BCE0634</a:t>
              </a:r>
            </a:p>
          </p:txBody>
        </p:sp>
        <p:sp>
          <p:nvSpPr>
            <p:cNvPr id="58" name="TextBox 22">
              <a:extLst>
                <a:ext uri="{FF2B5EF4-FFF2-40B4-BE49-F238E27FC236}">
                  <a16:creationId xmlns:a16="http://schemas.microsoft.com/office/drawing/2014/main" id="{3E59BA84-2181-4EBB-AAA3-99D27ABE4D2D}"/>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spc="100" dirty="0" err="1">
                  <a:latin typeface="Open Sauce Light Bold"/>
                </a:rPr>
                <a:t>Avnish</a:t>
              </a:r>
              <a:r>
                <a:rPr lang="en-US" sz="2500" spc="100" dirty="0">
                  <a:latin typeface="Open Sauce Light Bold"/>
                </a:rPr>
                <a:t> Tiwari</a:t>
              </a:r>
            </a:p>
          </p:txBody>
        </p:sp>
      </p:grpSp>
      <p:sp>
        <p:nvSpPr>
          <p:cNvPr id="74" name="TextBox 6">
            <a:extLst>
              <a:ext uri="{FF2B5EF4-FFF2-40B4-BE49-F238E27FC236}">
                <a16:creationId xmlns:a16="http://schemas.microsoft.com/office/drawing/2014/main" id="{2862BDAB-D065-4919-982E-94943514B739}"/>
              </a:ext>
            </a:extLst>
          </p:cNvPr>
          <p:cNvSpPr txBox="1"/>
          <p:nvPr/>
        </p:nvSpPr>
        <p:spPr>
          <a:xfrm>
            <a:off x="10287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Operating System Project</a:t>
            </a:r>
          </a:p>
        </p:txBody>
      </p:sp>
      <p:grpSp>
        <p:nvGrpSpPr>
          <p:cNvPr id="75" name="Group 4">
            <a:extLst>
              <a:ext uri="{FF2B5EF4-FFF2-40B4-BE49-F238E27FC236}">
                <a16:creationId xmlns:a16="http://schemas.microsoft.com/office/drawing/2014/main" id="{AB831AB8-C00E-4EA6-8C17-65CC9EC4FC3A}"/>
              </a:ext>
            </a:extLst>
          </p:cNvPr>
          <p:cNvGrpSpPr/>
          <p:nvPr/>
        </p:nvGrpSpPr>
        <p:grpSpPr>
          <a:xfrm>
            <a:off x="-680011" y="8526104"/>
            <a:ext cx="19752636" cy="2301420"/>
            <a:chOff x="0" y="0"/>
            <a:chExt cx="26336849" cy="3068560"/>
          </a:xfrm>
          <a:solidFill>
            <a:schemeClr val="bg2">
              <a:lumMod val="50000"/>
            </a:schemeClr>
          </a:solidFill>
        </p:grpSpPr>
        <p:sp>
          <p:nvSpPr>
            <p:cNvPr id="76" name="AutoShape 5">
              <a:extLst>
                <a:ext uri="{FF2B5EF4-FFF2-40B4-BE49-F238E27FC236}">
                  <a16:creationId xmlns:a16="http://schemas.microsoft.com/office/drawing/2014/main" id="{668FA4EC-9201-44A3-BAA3-83664338AB46}"/>
                </a:ext>
              </a:extLst>
            </p:cNvPr>
            <p:cNvSpPr/>
            <p:nvPr/>
          </p:nvSpPr>
          <p:spPr>
            <a:xfrm>
              <a:off x="0" y="0"/>
              <a:ext cx="26336849" cy="3068560"/>
            </a:xfrm>
            <a:prstGeom prst="rect">
              <a:avLst/>
            </a:prstGeom>
            <a:grpFill/>
            <a:ln>
              <a:noFill/>
            </a:ln>
          </p:spPr>
          <p:style>
            <a:lnRef idx="0">
              <a:scrgbClr r="0" g="0" b="0"/>
            </a:lnRef>
            <a:fillRef idx="0">
              <a:scrgbClr r="0" g="0" b="0"/>
            </a:fillRef>
            <a:effectRef idx="0">
              <a:scrgbClr r="0" g="0" b="0"/>
            </a:effectRef>
            <a:fontRef idx="minor">
              <a:schemeClr val="lt1"/>
            </a:fontRef>
          </p:style>
          <p:txBody>
            <a:bodyPr/>
            <a:lstStyle/>
            <a:p>
              <a:endParaRPr lang="en-IN" dirty="0"/>
            </a:p>
          </p:txBody>
        </p:sp>
        <p:sp>
          <p:nvSpPr>
            <p:cNvPr id="77" name="TextBox 6">
              <a:extLst>
                <a:ext uri="{FF2B5EF4-FFF2-40B4-BE49-F238E27FC236}">
                  <a16:creationId xmlns:a16="http://schemas.microsoft.com/office/drawing/2014/main" id="{BA8AFBE4-0A03-4EF2-82B8-03868C1ECD34}"/>
                </a:ext>
              </a:extLst>
            </p:cNvPr>
            <p:cNvSpPr txBox="1"/>
            <p:nvPr/>
          </p:nvSpPr>
          <p:spPr>
            <a:xfrm>
              <a:off x="2278281" y="917531"/>
              <a:ext cx="10491544" cy="626155"/>
            </a:xfrm>
            <a:prstGeom prst="rect">
              <a:avLst/>
            </a:prstGeom>
            <a:grp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nSpc>
                  <a:spcPts val="3919"/>
                </a:lnSpc>
              </a:pPr>
              <a:r>
                <a:rPr lang="en-US" sz="2800" spc="140">
                  <a:solidFill>
                    <a:srgbClr val="FFFFFF"/>
                  </a:solidFill>
                  <a:latin typeface="Assistant Regular"/>
                </a:rPr>
                <a:t>Operating System Project</a:t>
              </a:r>
              <a:endParaRPr lang="en-US" sz="2800" spc="140" dirty="0">
                <a:solidFill>
                  <a:srgbClr val="FFFFFF"/>
                </a:solidFill>
                <a:latin typeface="Assistant Regular"/>
              </a:endParaRPr>
            </a:p>
          </p:txBody>
        </p:sp>
      </p:grpSp>
    </p:spTree>
    <p:extLst>
      <p:ext uri="{BB962C8B-B14F-4D97-AF65-F5344CB8AC3E}">
        <p14:creationId xmlns:p14="http://schemas.microsoft.com/office/powerpoint/2010/main" val="77393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7458907" y="1979678"/>
            <a:ext cx="9439274" cy="6327642"/>
            <a:chOff x="-2246791" y="0"/>
            <a:chExt cx="12585698"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2246791" y="2155667"/>
              <a:ext cx="12585698"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Literature Review</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7" y="3802283"/>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03</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0" name="Picture 9">
            <a:extLst>
              <a:ext uri="{FF2B5EF4-FFF2-40B4-BE49-F238E27FC236}">
                <a16:creationId xmlns:a16="http://schemas.microsoft.com/office/drawing/2014/main" id="{0B2E707D-72E4-4565-A495-56D55ED1A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40" y="2427606"/>
            <a:ext cx="4876800" cy="4876800"/>
          </a:xfrm>
          <a:prstGeom prst="rect">
            <a:avLst/>
          </a:prstGeom>
        </p:spPr>
      </p:pic>
    </p:spTree>
    <p:extLst>
      <p:ext uri="{BB962C8B-B14F-4D97-AF65-F5344CB8AC3E}">
        <p14:creationId xmlns:p14="http://schemas.microsoft.com/office/powerpoint/2010/main" val="347870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1952714"/>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Linux Kernel Development – Ian </a:t>
            </a:r>
            <a:r>
              <a:rPr lang="en-IN" sz="2800" b="1" dirty="0" err="1">
                <a:effectLst/>
                <a:latin typeface="Assistant Bold" panose="020B0604020202020204" charset="-79"/>
                <a:ea typeface="Times New Roman" panose="02020603050405020304" pitchFamily="18" charset="0"/>
                <a:cs typeface="Assistant Bold" panose="020B0604020202020204" charset="-79"/>
              </a:rPr>
              <a:t>McDonnald</a:t>
            </a:r>
            <a:r>
              <a:rPr lang="en-IN" sz="2800" b="1" dirty="0">
                <a:effectLst/>
                <a:latin typeface="Assistant Bold" panose="020B0604020202020204" charset="-79"/>
                <a:ea typeface="Times New Roman" panose="02020603050405020304" pitchFamily="18" charset="0"/>
                <a:cs typeface="Assistant Bold" panose="020B0604020202020204" charset="-79"/>
              </a:rPr>
              <a:t> – Fifth New Zealand Computer Science Research Student Conference, 2007</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This research paper gives us insight into the world of Linux kernel development and gives us an overall glimpse of the process behind Linux kernel development from the social aspects to building the kernel to repeated testing to finally releasing the code.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177667"/>
            <a:chOff x="0" y="-38100"/>
            <a:chExt cx="12256123" cy="2903556"/>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This research paper gives a complete overview on the various steps involved in the Linux kernel development and gives new kernel developers tips, </a:t>
              </a:r>
              <a:r>
                <a:rPr lang="en-IN" sz="2000" dirty="0">
                  <a:latin typeface="Calibri Light" panose="020F0302020204030204" pitchFamily="34" charset="0"/>
                  <a:cs typeface="Calibri Light" panose="020F0302020204030204" pitchFamily="34" charset="0"/>
                </a:rPr>
                <a:t>ticks</a:t>
              </a:r>
              <a:r>
                <a:rPr lang="en-IN"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and caveats as well as commands and tools that can prove to be extremely useful in the development process.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1421691"/>
            <a:chOff x="0" y="-38100"/>
            <a:chExt cx="12256123" cy="1895588"/>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916148"/>
            </a:xfrm>
            <a:prstGeom prst="rect">
              <a:avLst/>
            </a:prstGeom>
          </p:spPr>
          <p:txBody>
            <a:bodyPr wrap="square" lIns="0" tIns="0" rIns="0" bIns="0" rtlCol="0" anchor="t">
              <a:spAutoFit/>
            </a:bodyPr>
            <a:lstStyle/>
            <a:p>
              <a:pPr>
                <a:lnSpc>
                  <a:spcPct val="115000"/>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While this research paper gives a complete overview on the various steps of Linux kernel development, it doesn’t give an in-depth analysis and explanation of each step.</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8" cy="53203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2943755"/>
          </a:xfrm>
          <a:prstGeom prst="rect">
            <a:avLst/>
          </a:prstGeom>
        </p:spPr>
        <p:txBody>
          <a:bodyPr wrap="square" lIns="0" tIns="0" rIns="0" bIns="0" rtlCol="0" anchor="t">
            <a:spAutoFit/>
          </a:bodyPr>
          <a:lstStyle/>
          <a:p>
            <a:pP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Research of an architecture of operating system kernel based on modularity concept -  </a:t>
            </a:r>
            <a:r>
              <a:rPr lang="en-IN" sz="2800" b="1" dirty="0" err="1">
                <a:effectLst/>
                <a:latin typeface="Assistant Bold" panose="020B0604020202020204" charset="-79"/>
                <a:ea typeface="Times New Roman" panose="02020603050405020304" pitchFamily="18" charset="0"/>
                <a:cs typeface="Assistant Bold" panose="020B0604020202020204" charset="-79"/>
              </a:rPr>
              <a:t>Hongbiao</a:t>
            </a:r>
            <a:r>
              <a:rPr lang="en-IN" sz="2800" b="1" dirty="0">
                <a:effectLst/>
                <a:latin typeface="Assistant Bold" panose="020B0604020202020204" charset="-79"/>
                <a:ea typeface="Times New Roman" panose="02020603050405020304" pitchFamily="18" charset="0"/>
                <a:cs typeface="Assistant Bold" panose="020B0604020202020204" charset="-79"/>
              </a:rPr>
              <a:t> </a:t>
            </a:r>
            <a:r>
              <a:rPr lang="en-IN" sz="2800" b="1" dirty="0">
                <a:latin typeface="Assistant Bold" panose="020B0604020202020204" charset="-79"/>
                <a:cs typeface="Assistant Bold" panose="020B0604020202020204" charset="-79"/>
              </a:rPr>
              <a:t>Jiang, </a:t>
            </a:r>
            <a:r>
              <a:rPr lang="en-IN" sz="2800" b="1" dirty="0" err="1">
                <a:latin typeface="Assistant Bold" panose="020B0604020202020204" charset="-79"/>
                <a:cs typeface="Assistant Bold" panose="020B0604020202020204" charset="-79"/>
              </a:rPr>
              <a:t>Wanlin</a:t>
            </a:r>
            <a:r>
              <a:rPr lang="en-IN" sz="2800" b="1" dirty="0">
                <a:latin typeface="Assistant Bold" panose="020B0604020202020204" charset="-79"/>
                <a:cs typeface="Assistant Bold" panose="020B0604020202020204" charset="-79"/>
              </a:rPr>
              <a:t> Gao, </a:t>
            </a:r>
            <a:r>
              <a:rPr lang="en-IN" sz="2800" b="1" dirty="0" err="1">
                <a:latin typeface="Assistant Bold" panose="020B0604020202020204" charset="-79"/>
                <a:cs typeface="Assistant Bold" panose="020B0604020202020204" charset="-79"/>
              </a:rPr>
              <a:t>Manwei</a:t>
            </a:r>
            <a:r>
              <a:rPr lang="en-IN" sz="2800" b="1" dirty="0">
                <a:latin typeface="Assistant Bold" panose="020B0604020202020204" charset="-79"/>
                <a:cs typeface="Assistant Bold" panose="020B0604020202020204" charset="-79"/>
              </a:rPr>
              <a:t> Wang, Simon See, Ying  Yang, Wei Liu, </a:t>
            </a:r>
            <a:r>
              <a:rPr lang="en-IN" sz="2800" b="1" dirty="0" err="1">
                <a:latin typeface="Assistant Bold" panose="020B0604020202020204" charset="-79"/>
                <a:cs typeface="Assistant Bold" panose="020B0604020202020204" charset="-79"/>
              </a:rPr>
              <a:t>Jin</a:t>
            </a:r>
            <a:r>
              <a:rPr lang="en-IN" sz="2800" b="1" dirty="0">
                <a:latin typeface="Assistant Bold" panose="020B0604020202020204" charset="-79"/>
                <a:cs typeface="Assistant Bold" panose="020B0604020202020204" charset="-79"/>
              </a:rPr>
              <a:t> Wang</a:t>
            </a:r>
          </a:p>
        </p:txBody>
      </p:sp>
      <p:sp>
        <p:nvSpPr>
          <p:cNvPr id="15" name="AutoShape 15"/>
          <p:cNvSpPr/>
          <p:nvPr/>
        </p:nvSpPr>
        <p:spPr>
          <a:xfrm>
            <a:off x="6223053" y="-662575"/>
            <a:ext cx="25347" cy="11612150"/>
          </a:xfrm>
          <a:prstGeom prst="rect">
            <a:avLst/>
          </a:prstGeom>
          <a:solidFill>
            <a:srgbClr val="111B1E">
              <a:alpha val="29803"/>
            </a:srgbClr>
          </a:solidFill>
        </p:spPr>
      </p:sp>
      <p:grpSp>
        <p:nvGrpSpPr>
          <p:cNvPr id="16" name="Group 16"/>
          <p:cNvGrpSpPr/>
          <p:nvPr/>
        </p:nvGrpSpPr>
        <p:grpSpPr>
          <a:xfrm>
            <a:off x="-3505200" y="8557080"/>
            <a:ext cx="9732336" cy="2301420"/>
            <a:chOff x="0" y="0"/>
            <a:chExt cx="129764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576316" y="1002244"/>
              <a:ext cx="9008027" cy="532036"/>
            </a:xfrm>
            <a:prstGeom prst="rect">
              <a:avLst/>
            </a:prstGeom>
            <a:grpFill/>
          </p:spPr>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660628" cy="2677804"/>
            <a:chOff x="0" y="-38100"/>
            <a:chExt cx="12880838" cy="3570406"/>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880838" cy="2590966"/>
            </a:xfrm>
            <a:prstGeom prst="rect">
              <a:avLst/>
            </a:prstGeom>
          </p:spPr>
          <p:txBody>
            <a:bodyPr wrap="square" lIns="0" tIns="0" rIns="0" bIns="0" rtlCol="0" anchor="t">
              <a:spAutoFit/>
            </a:bodyPr>
            <a:lstStyle/>
            <a:p>
              <a:pPr>
                <a:lnSpc>
                  <a:spcPts val="3919"/>
                </a:lnSpc>
              </a:pPr>
              <a:r>
                <a:rPr lang="en-US" sz="2000" dirty="0">
                  <a:latin typeface="Calibri Light" panose="020F0302020204030204" pitchFamily="34" charset="0"/>
                  <a:ea typeface="Times New Roman" panose="02020603050405020304" pitchFamily="18" charset="0"/>
                  <a:cs typeface="Calibri Light" panose="020F0302020204030204" pitchFamily="34" charset="0"/>
                </a:rPr>
                <a:t>The paper states that 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he whole system would crash as well as the possibility of some applications making use of some mechanisms in the operating system to capture the CPU time to execute all kinds of malicious or destructive operations, such as tampering data, monopolizing resources, even causing the system crash or user data missing.</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1" y="4340042"/>
            <a:ext cx="9660627" cy="2177667"/>
            <a:chOff x="-1" y="-38100"/>
            <a:chExt cx="12880836" cy="2903556"/>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1" y="941340"/>
              <a:ext cx="12880836"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This architecture intimately concerns with safety and protection of user data. </a:t>
              </a:r>
              <a:r>
                <a:rPr lang="en-US" sz="2000" dirty="0">
                  <a:latin typeface="Calibri Light" panose="020F0302020204030204" pitchFamily="34" charset="0"/>
                  <a:ea typeface="Times New Roman" panose="02020603050405020304" pitchFamily="18" charset="0"/>
                  <a:cs typeface="Calibri Light" panose="020F0302020204030204" pitchFamily="34" charset="0"/>
                </a:rPr>
                <a:t>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he communication interface between modules is simple and unified because it is implemented by timer interrupt and addresses structure.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660626" cy="1421691"/>
            <a:chOff x="0" y="-38100"/>
            <a:chExt cx="12880835" cy="1895588"/>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880835" cy="916148"/>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main potential problem of the proposed architecture is the executing efficiency of the system because of the extra communication overhead of three kernel modules.</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Tree>
    <p:extLst>
      <p:ext uri="{BB962C8B-B14F-4D97-AF65-F5344CB8AC3E}">
        <p14:creationId xmlns:p14="http://schemas.microsoft.com/office/powerpoint/2010/main" val="218761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943755"/>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Composition Kernel: A Software Solution for Constructing</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a Multi-OS Embedded System</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Yuki </a:t>
            </a:r>
            <a:r>
              <a:rPr lang="en-IN" sz="2800" b="1" dirty="0" err="1">
                <a:effectLst/>
                <a:latin typeface="Assistant Bold" panose="020B0604020202020204" charset="-79"/>
                <a:ea typeface="Times New Roman" panose="02020603050405020304" pitchFamily="18" charset="0"/>
                <a:cs typeface="Assistant Bold" panose="020B0604020202020204" charset="-79"/>
              </a:rPr>
              <a:t>Kinebuchi</a:t>
            </a:r>
            <a:r>
              <a:rPr lang="en-IN" sz="2800" b="1" dirty="0">
                <a:effectLst/>
                <a:latin typeface="Assistant Bold" panose="020B0604020202020204" charset="-79"/>
                <a:ea typeface="Times New Roman" panose="02020603050405020304" pitchFamily="18" charset="0"/>
                <a:cs typeface="Assistant Bold" panose="020B0604020202020204" charset="-79"/>
              </a:rPr>
              <a:t>, Kazuo </a:t>
            </a:r>
            <a:r>
              <a:rPr lang="en-IN" sz="2800" b="1" dirty="0" err="1">
                <a:effectLst/>
                <a:latin typeface="Assistant Bold" panose="020B0604020202020204" charset="-79"/>
                <a:ea typeface="Times New Roman" panose="02020603050405020304" pitchFamily="18" charset="0"/>
                <a:cs typeface="Assistant Bold" panose="020B0604020202020204" charset="-79"/>
              </a:rPr>
              <a:t>Makijima</a:t>
            </a:r>
            <a:r>
              <a:rPr lang="en-IN" sz="2800" b="1" dirty="0">
                <a:effectLst/>
                <a:latin typeface="Assistant Bold" panose="020B0604020202020204" charset="-79"/>
                <a:ea typeface="Times New Roman" panose="02020603050405020304" pitchFamily="18" charset="0"/>
                <a:cs typeface="Assistant Bold" panose="020B0604020202020204" charset="-79"/>
              </a:rPr>
              <a:t>, </a:t>
            </a:r>
            <a:r>
              <a:rPr lang="en-IN" sz="2800" b="1" dirty="0" err="1">
                <a:effectLst/>
                <a:latin typeface="Assistant Bold" panose="020B0604020202020204" charset="-79"/>
                <a:ea typeface="Times New Roman" panose="02020603050405020304" pitchFamily="18" charset="0"/>
                <a:cs typeface="Assistant Bold" panose="020B0604020202020204" charset="-79"/>
              </a:rPr>
              <a:t>Takushi</a:t>
            </a:r>
            <a:r>
              <a:rPr lang="en-IN" sz="2800" b="1" dirty="0">
                <a:effectLst/>
                <a:latin typeface="Assistant Bold" panose="020B0604020202020204" charset="-79"/>
                <a:ea typeface="Times New Roman" panose="02020603050405020304" pitchFamily="18" charset="0"/>
                <a:cs typeface="Assistant Bold" panose="020B0604020202020204" charset="-79"/>
              </a:rPr>
              <a:t> Morita, Alexandre </a:t>
            </a:r>
            <a:r>
              <a:rPr lang="en-IN" sz="2800" b="1" dirty="0" err="1">
                <a:effectLst/>
                <a:latin typeface="Assistant Bold" panose="020B0604020202020204" charset="-79"/>
                <a:ea typeface="Times New Roman" panose="02020603050405020304" pitchFamily="18" charset="0"/>
                <a:cs typeface="Assistant Bold" panose="020B0604020202020204" charset="-79"/>
              </a:rPr>
              <a:t>Courbot</a:t>
            </a:r>
            <a:r>
              <a:rPr lang="en-IN" sz="2800" b="1" dirty="0">
                <a:effectLst/>
                <a:latin typeface="Assistant Bold" panose="020B0604020202020204" charset="-79"/>
                <a:ea typeface="Times New Roman" panose="02020603050405020304" pitchFamily="18" charset="0"/>
                <a:cs typeface="Assistant Bold" panose="020B0604020202020204" charset="-79"/>
              </a:rPr>
              <a:t>,</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and Tatsuo Nakajima</a:t>
            </a: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While designing a kernel  for embedded systems we face difficulties to predict real time scheduling such as radio transmitter device controller and high level abstraction interface  such as web browser.</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177667"/>
            <a:chOff x="0" y="-38100"/>
            <a:chExt cx="12256123" cy="2903556"/>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Solutions</a:t>
              </a:r>
            </a:p>
          </p:txBody>
        </p:sp>
        <p:sp>
          <p:nvSpPr>
            <p:cNvPr id="11" name="TextBox 11"/>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approach removes the strong dependencies between OS kernels and instead, let them depend on the underlying thin abstraction layer which requires minimal modification to the OS kernels running on top of it. </a:t>
              </a:r>
            </a:p>
          </p:txBody>
        </p:sp>
      </p:grpSp>
      <p:grpSp>
        <p:nvGrpSpPr>
          <p:cNvPr id="12" name="Group 12"/>
          <p:cNvGrpSpPr/>
          <p:nvPr/>
        </p:nvGrpSpPr>
        <p:grpSpPr>
          <a:xfrm>
            <a:off x="2390467" y="7264422"/>
            <a:ext cx="9192092" cy="1775634"/>
            <a:chOff x="0" y="-38100"/>
            <a:chExt cx="12256123" cy="2367512"/>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evaluation shows that the approach requires significantly small modifications compared with works it is inspired from. At the same time it introduces negligible overhead to the real-time responsiveness of the guest RTOS.</a:t>
              </a: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8" cy="53203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5773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45719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Research on Kernel Function of Support Vector Machine</a:t>
            </a:r>
          </a:p>
          <a:p>
            <a:pPr>
              <a:lnSpc>
                <a:spcPct val="115000"/>
              </a:lnSpc>
            </a:pPr>
            <a:r>
              <a:rPr lang="en-US" sz="2800" b="1" dirty="0" err="1">
                <a:effectLst/>
                <a:latin typeface="Assistant Bold" panose="020B0604020202020204" charset="-79"/>
                <a:ea typeface="Times New Roman" panose="02020603050405020304" pitchFamily="18" charset="0"/>
                <a:cs typeface="Assistant Bold" panose="020B0604020202020204" charset="-79"/>
              </a:rPr>
              <a:t>Lijuan</a:t>
            </a:r>
            <a:r>
              <a:rPr lang="en-US" sz="2800" b="1" dirty="0">
                <a:effectLst/>
                <a:latin typeface="Assistant Bold" panose="020B0604020202020204" charset="-79"/>
                <a:ea typeface="Times New Roman" panose="02020603050405020304" pitchFamily="18" charset="0"/>
                <a:cs typeface="Assistant Bold" panose="020B0604020202020204" charset="-79"/>
              </a:rPr>
              <a:t> </a:t>
            </a:r>
            <a:r>
              <a:rPr lang="en-US" sz="2800" b="1" dirty="0" err="1">
                <a:effectLst/>
                <a:latin typeface="Assistant Bold" panose="020B0604020202020204" charset="-79"/>
                <a:ea typeface="Times New Roman" panose="02020603050405020304" pitchFamily="18" charset="0"/>
                <a:cs typeface="Assistant Bold" panose="020B0604020202020204" charset="-79"/>
              </a:rPr>
              <a:t>Liu,Bo</a:t>
            </a:r>
            <a:r>
              <a:rPr lang="en-US" sz="2800" b="1" dirty="0">
                <a:effectLst/>
                <a:latin typeface="Assistant Bold" panose="020B0604020202020204" charset="-79"/>
                <a:ea typeface="Times New Roman" panose="02020603050405020304" pitchFamily="18" charset="0"/>
                <a:cs typeface="Assistant Bold" panose="020B0604020202020204" charset="-79"/>
              </a:rPr>
              <a:t> Shen, Xing Wang</a:t>
            </a:r>
          </a:p>
        </p:txBody>
      </p:sp>
      <p:sp>
        <p:nvSpPr>
          <p:cNvPr id="15" name="AutoShape 15"/>
          <p:cNvSpPr/>
          <p:nvPr/>
        </p:nvSpPr>
        <p:spPr>
          <a:xfrm>
            <a:off x="6223053" y="-662575"/>
            <a:ext cx="25347" cy="11612150"/>
          </a:xfrm>
          <a:prstGeom prst="rect">
            <a:avLst/>
          </a:prstGeom>
          <a:solidFill>
            <a:srgbClr val="111B1E">
              <a:alpha val="29803"/>
            </a:srgbClr>
          </a:solidFill>
        </p:spPr>
      </p:sp>
      <p:grpSp>
        <p:nvGrpSpPr>
          <p:cNvPr id="16" name="Group 16"/>
          <p:cNvGrpSpPr/>
          <p:nvPr/>
        </p:nvGrpSpPr>
        <p:grpSpPr>
          <a:xfrm>
            <a:off x="-3505200" y="8557080"/>
            <a:ext cx="9732336" cy="2301420"/>
            <a:chOff x="0" y="0"/>
            <a:chExt cx="129764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576316" y="1002244"/>
              <a:ext cx="9008027" cy="532036"/>
            </a:xfrm>
            <a:prstGeom prst="rect">
              <a:avLst/>
            </a:prstGeom>
            <a:grpFill/>
          </p:spPr>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177394"/>
            <a:chOff x="0" y="-38100"/>
            <a:chExt cx="12256123" cy="1569859"/>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usage of operating systems in data mining is less and not very effective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677804"/>
            <a:chOff x="0" y="-38100"/>
            <a:chExt cx="12256123" cy="3570405"/>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Solutions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study of kernel function is an important data mining research content, so choosing appropriate kernel function and parameters can give full play to the performance of SVM and even has remarkable significance in promoting the popularization and application of data mining.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067748"/>
            <a:chOff x="0" y="-38100"/>
            <a:chExt cx="12256123" cy="1423664"/>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444224"/>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Realizing data mapping efficiently and reliably in the environment of big data.</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Tree>
    <p:extLst>
      <p:ext uri="{BB962C8B-B14F-4D97-AF65-F5344CB8AC3E}">
        <p14:creationId xmlns:p14="http://schemas.microsoft.com/office/powerpoint/2010/main" val="419008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448234"/>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Bhatt Milan, Dolia Prashant, “Proposed Booting screen and Architecture in regional language for Linux based mobile devices”, IJCA, NCETICT – 2013.</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To implement a new booting process and its components in regional language as well as all the applications in regional language, entire operating systems and its process (different messages) in regional language.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677804"/>
            <a:chOff x="0" y="-38100"/>
            <a:chExt cx="12256123" cy="3570405"/>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We found there are no regional language characters to display on the booting screen in Linux based handheld devices . Facing the challenge in solving the unsolved problem, the researcher focused on introducing a new proposed booting process and its component and its process (different messages) given in regional language.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2129577"/>
            <a:chOff x="0" y="-38100"/>
            <a:chExt cx="12256123" cy="2839436"/>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859996"/>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researcher constrained the research only to the mobile phones whereas a similar problem is there for the laptops. Also as we see in the paper only a particular regional language is implemented whereas he could’ve easily given a set of options for choosing different languages.</a:t>
              </a: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8" cy="53203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034597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95271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Francois Armand and Michel </a:t>
            </a:r>
            <a:r>
              <a:rPr lang="en-US" sz="2800" b="1" dirty="0" err="1">
                <a:effectLst/>
                <a:latin typeface="Assistant Bold" panose="020B0604020202020204" charset="-79"/>
                <a:ea typeface="Times New Roman" panose="02020603050405020304" pitchFamily="18" charset="0"/>
                <a:cs typeface="Assistant Bold" panose="020B0604020202020204" charset="-79"/>
              </a:rPr>
              <a:t>Gien</a:t>
            </a:r>
            <a:r>
              <a:rPr lang="en-US" sz="2800" b="1" dirty="0">
                <a:effectLst/>
                <a:latin typeface="Assistant Bold" panose="020B0604020202020204" charset="-79"/>
                <a:ea typeface="Times New Roman" panose="02020603050405020304" pitchFamily="18" charset="0"/>
                <a:cs typeface="Assistant Bold" panose="020B0604020202020204" charset="-79"/>
              </a:rPr>
              <a:t>, “A Practical Look at Micro-Kernels and Virtual Machine Monitors”, IEEE Computer Society, 2008.</a:t>
            </a:r>
            <a:endParaRPr lang="en-IN" sz="2800" b="1" dirty="0">
              <a:latin typeface="Assistant Bold" panose="020B0604020202020204" charset="-79"/>
              <a:cs typeface="Assistant Bold" panose="020B0604020202020204" charset="-79"/>
            </a:endParaRPr>
          </a:p>
        </p:txBody>
      </p:sp>
      <p:sp>
        <p:nvSpPr>
          <p:cNvPr id="15" name="AutoShape 15"/>
          <p:cNvSpPr/>
          <p:nvPr/>
        </p:nvSpPr>
        <p:spPr>
          <a:xfrm>
            <a:off x="6223053" y="-662575"/>
            <a:ext cx="25347" cy="11612150"/>
          </a:xfrm>
          <a:prstGeom prst="rect">
            <a:avLst/>
          </a:prstGeom>
          <a:solidFill>
            <a:srgbClr val="111B1E">
              <a:alpha val="29803"/>
            </a:srgbClr>
          </a:solidFill>
        </p:spPr>
      </p:sp>
      <p:grpSp>
        <p:nvGrpSpPr>
          <p:cNvPr id="16" name="Group 16"/>
          <p:cNvGrpSpPr/>
          <p:nvPr/>
        </p:nvGrpSpPr>
        <p:grpSpPr>
          <a:xfrm>
            <a:off x="-3505200" y="8557080"/>
            <a:ext cx="9732336" cy="2301420"/>
            <a:chOff x="0" y="0"/>
            <a:chExt cx="129764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576316" y="1002244"/>
              <a:ext cx="9008027" cy="532036"/>
            </a:xfrm>
            <a:prstGeom prst="rect">
              <a:avLst/>
            </a:prstGeom>
            <a:grpFill/>
          </p:spPr>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677530"/>
            <a:chOff x="0" y="-38100"/>
            <a:chExt cx="12256123" cy="2236707"/>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1257267"/>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To look at two different approaches used to provide embedded system support for virtualization and virtual machine monitors for consumer electronics and mobile devices.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677804"/>
            <a:chOff x="0" y="-38100"/>
            <a:chExt cx="12256123" cy="3570405"/>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researcher presented two approaches, such as micro-kernel and hypervisor. Here, the virtualization was an extension to OS in micro-kernel whereby, extension to the hardware in hypervisor. At the end, the hypervisor approach used embedded systems as an alternative for complete OS as guest than the microkernel functionality extension.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775634"/>
            <a:chOff x="0" y="-38100"/>
            <a:chExt cx="12256123" cy="2367512"/>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After reviewing the paper we saw hypervisor and microkernel approaches seem to address similar concerns. The area of the research was not that extensive that it should be. Limited information about how the kernel and hypervisor function.</a:t>
              </a:r>
            </a:p>
          </p:txBody>
        </p:sp>
      </p:grpSp>
    </p:spTree>
    <p:extLst>
      <p:ext uri="{BB962C8B-B14F-4D97-AF65-F5344CB8AC3E}">
        <p14:creationId xmlns:p14="http://schemas.microsoft.com/office/powerpoint/2010/main" val="3778169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448234"/>
          </a:xfrm>
          <a:prstGeom prst="rect">
            <a:avLst/>
          </a:prstGeom>
        </p:spPr>
        <p:txBody>
          <a:bodyPr wrap="square" lIns="0" tIns="0" rIns="0" bIns="0" rtlCol="0" anchor="t">
            <a:spAutoFit/>
          </a:bodyPr>
          <a:lstStyle/>
          <a:p>
            <a:pPr algn="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D. Hildebrand, “An architectural overview of QNX.” In Proc. of the USENIX Workshop on Microkernels and other Kernel Architectures, Seattle, WA, USA, pp. 113–126, Apr. 1992. </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1177394"/>
            <a:chOff x="0" y="-38100"/>
            <a:chExt cx="12256123" cy="1569859"/>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This paper presents an architectural overview of the QNX operating system.</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677804"/>
            <a:chOff x="0" y="-38100"/>
            <a:chExt cx="12256123" cy="3570405"/>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It explains the whole working of the kernel. Also it compares the monolithic and microkernels and it is clear that a microkernel system can both outperform and provide greater functionality than a monolithic kernel system while still providing a compatible API for application programs.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2129577"/>
            <a:chOff x="0" y="-38100"/>
            <a:chExt cx="12256123" cy="2839436"/>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859996"/>
            </a:xfrm>
            <a:prstGeom prst="rect">
              <a:avLst/>
            </a:prstGeom>
          </p:spPr>
          <p:txBody>
            <a:bodyPr wrap="square" lIns="0" tIns="0" rIns="0" bIns="0" rtlCol="0" anchor="t">
              <a:spAutoFit/>
            </a:bodyPr>
            <a:lstStyle/>
            <a:p>
              <a:pPr>
                <a:lnSpc>
                  <a:spcPct val="115000"/>
                </a:lnSpc>
              </a:pPr>
              <a:r>
                <a:rPr lang="en-US" sz="2000" dirty="0">
                  <a:latin typeface="Calibri Light" panose="020F0302020204030204" pitchFamily="34" charset="0"/>
                  <a:ea typeface="Times New Roman" panose="02020603050405020304" pitchFamily="18" charset="0"/>
                  <a:cs typeface="Calibri Light" panose="020F0302020204030204" pitchFamily="34" charset="0"/>
                </a:rPr>
                <a:t>It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 still does not approach that of a procedure call, encouraging the construction of monolithic, non-extensible systems. For example, the L3 microkernel, even with its aggressive design, has a protected procedure call implementation with overhead of nearly 100 procedure call times.</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8" cy="53203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652285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45719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K. </a:t>
            </a:r>
            <a:r>
              <a:rPr lang="en-US" sz="2800" b="1" dirty="0" err="1">
                <a:effectLst/>
                <a:latin typeface="Assistant Bold" panose="020B0604020202020204" charset="-79"/>
                <a:ea typeface="Times New Roman" panose="02020603050405020304" pitchFamily="18" charset="0"/>
                <a:cs typeface="Assistant Bold" panose="020B0604020202020204" charset="-79"/>
              </a:rPr>
              <a:t>Bak</a:t>
            </a:r>
            <a:r>
              <a:rPr lang="en-US" sz="2800" b="1" dirty="0">
                <a:effectLst/>
                <a:latin typeface="Assistant Bold" panose="020B0604020202020204" charset="-79"/>
                <a:ea typeface="Times New Roman" panose="02020603050405020304" pitchFamily="18" charset="0"/>
                <a:cs typeface="Assistant Bold" panose="020B0604020202020204" charset="-79"/>
              </a:rPr>
              <a:t> and K. Ali. Improving usability of the Linux kernel configuration tools.</a:t>
            </a:r>
            <a:endParaRPr lang="en-IN" sz="2800" b="1" dirty="0">
              <a:latin typeface="Assistant Bold" panose="020B0604020202020204" charset="-79"/>
              <a:cs typeface="Assistant Bold" panose="020B0604020202020204" charset="-79"/>
            </a:endParaRPr>
          </a:p>
        </p:txBody>
      </p:sp>
      <p:sp>
        <p:nvSpPr>
          <p:cNvPr id="15" name="AutoShape 15"/>
          <p:cNvSpPr/>
          <p:nvPr/>
        </p:nvSpPr>
        <p:spPr>
          <a:xfrm>
            <a:off x="6223053" y="-662575"/>
            <a:ext cx="25347" cy="11612150"/>
          </a:xfrm>
          <a:prstGeom prst="rect">
            <a:avLst/>
          </a:prstGeom>
          <a:solidFill>
            <a:srgbClr val="111B1E">
              <a:alpha val="29803"/>
            </a:srgbClr>
          </a:solidFill>
        </p:spPr>
      </p:sp>
      <p:grpSp>
        <p:nvGrpSpPr>
          <p:cNvPr id="16" name="Group 16"/>
          <p:cNvGrpSpPr/>
          <p:nvPr/>
        </p:nvGrpSpPr>
        <p:grpSpPr>
          <a:xfrm>
            <a:off x="-3505200" y="8557080"/>
            <a:ext cx="9732336" cy="2301420"/>
            <a:chOff x="0" y="0"/>
            <a:chExt cx="129764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576316" y="1002244"/>
              <a:ext cx="9008027" cy="532036"/>
            </a:xfrm>
            <a:prstGeom prst="rect">
              <a:avLst/>
            </a:prstGeom>
            <a:grpFill/>
          </p:spPr>
          <p:txBody>
            <a:bodyPr lIns="0" tIns="0" rIns="0" bIns="0" rtlCol="0" anchor="t">
              <a:spAutoFit/>
            </a:bodyPr>
            <a:lstStyle/>
            <a:p>
              <a:pPr algn="r">
                <a:lnSpc>
                  <a:spcPts val="3359"/>
                </a:lnSpc>
              </a:pPr>
              <a:r>
                <a:rPr lang="en-US" sz="2399" spc="143" dirty="0" err="1">
                  <a:solidFill>
                    <a:srgbClr val="FFFFFF"/>
                  </a:solidFill>
                  <a:latin typeface="Cormorant Garamond Bold"/>
                </a:rPr>
                <a:t>Comstech</a:t>
              </a:r>
              <a:r>
                <a:rPr lang="en-US" sz="2399" spc="143" dirty="0">
                  <a:solidFill>
                    <a:srgbClr val="FFFFFF"/>
                  </a:solidFill>
                  <a:latin typeface="Cormorant Garamond Bold"/>
                </a:rPr>
                <a:t> • Oct. 15, 2020</a:t>
              </a:r>
            </a:p>
          </p:txBody>
        </p:sp>
      </p:gr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177394"/>
            <a:chOff x="0" y="-38100"/>
            <a:chExt cx="12256123" cy="1569859"/>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Tailoring a Linux kernel to one’s needs.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177667"/>
            <a:chOff x="0" y="-38100"/>
            <a:chExt cx="12256123" cy="2903556"/>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Advantages include: free navigation, few categories of features, understandable (and helpful) description text, useful search tools, automatic hardware detection and they provide that.</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775634"/>
            <a:chOff x="0" y="-38100"/>
            <a:chExt cx="12256123" cy="2367512"/>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Although sophisticated configurator support exists, configuring systems according to a variability model still remains a difficult process. Users often cannot complete a</a:t>
              </a:r>
            </a:p>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configuration without external help and configuration errors can cause disastrous results.</a:t>
              </a:r>
            </a:p>
          </p:txBody>
        </p:sp>
      </p:grpSp>
    </p:spTree>
    <p:extLst>
      <p:ext uri="{BB962C8B-B14F-4D97-AF65-F5344CB8AC3E}">
        <p14:creationId xmlns:p14="http://schemas.microsoft.com/office/powerpoint/2010/main" val="294212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Existing Approach</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04</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1" name="Picture 10">
            <a:extLst>
              <a:ext uri="{FF2B5EF4-FFF2-40B4-BE49-F238E27FC236}">
                <a16:creationId xmlns:a16="http://schemas.microsoft.com/office/drawing/2014/main" id="{736B21CD-3E67-4F08-92C4-31890F27C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38" y="2054863"/>
            <a:ext cx="5791200" cy="4555744"/>
          </a:xfrm>
          <a:prstGeom prst="rect">
            <a:avLst/>
          </a:prstGeom>
        </p:spPr>
      </p:pic>
    </p:spTree>
    <p:extLst>
      <p:ext uri="{BB962C8B-B14F-4D97-AF65-F5344CB8AC3E}">
        <p14:creationId xmlns:p14="http://schemas.microsoft.com/office/powerpoint/2010/main" val="181416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99421" y="4750187"/>
            <a:ext cx="10782300" cy="2759858"/>
          </a:xfrm>
          <a:prstGeom prst="rect">
            <a:avLst/>
          </a:prstGeom>
        </p:spPr>
        <p:txBody>
          <a:bodyPr wrap="square" lIns="0" tIns="0" rIns="0" bIns="0" rtlCol="0" anchor="t">
            <a:spAutoFit/>
          </a:bodyPr>
          <a:lstStyle/>
          <a:p>
            <a:pPr>
              <a:lnSpc>
                <a:spcPts val="9599"/>
              </a:lnSpc>
            </a:pPr>
            <a:r>
              <a:rPr lang="en-US" sz="13800" spc="-191" dirty="0">
                <a:solidFill>
                  <a:srgbClr val="111B1E"/>
                </a:solidFill>
                <a:latin typeface="Cormorant Garamond Bold"/>
              </a:rPr>
              <a:t>Building a </a:t>
            </a:r>
          </a:p>
          <a:p>
            <a:pPr>
              <a:lnSpc>
                <a:spcPts val="9599"/>
              </a:lnSpc>
            </a:pPr>
            <a:r>
              <a:rPr lang="en-US" sz="13800" spc="-191" dirty="0">
                <a:solidFill>
                  <a:srgbClr val="111B1E"/>
                </a:solidFill>
                <a:latin typeface="Cormorant Garamond Bold"/>
              </a:rPr>
              <a:t>Basic Kernel</a:t>
            </a:r>
          </a:p>
        </p:txBody>
      </p:sp>
      <p:sp>
        <p:nvSpPr>
          <p:cNvPr id="8" name="AutoShape 8"/>
          <p:cNvSpPr/>
          <p:nvPr/>
        </p:nvSpPr>
        <p:spPr>
          <a:xfrm>
            <a:off x="9825482" y="-140794"/>
            <a:ext cx="25347" cy="11612150"/>
          </a:xfrm>
          <a:prstGeom prst="rect">
            <a:avLst/>
          </a:prstGeom>
          <a:solidFill>
            <a:srgbClr val="111B1E">
              <a:alpha val="29803"/>
            </a:srgbClr>
          </a:solidFill>
        </p:spPr>
      </p:sp>
      <p:sp>
        <p:nvSpPr>
          <p:cNvPr id="9" name="AutoShape 9"/>
          <p:cNvSpPr/>
          <p:nvPr/>
        </p:nvSpPr>
        <p:spPr>
          <a:xfrm>
            <a:off x="16302482" y="-331294"/>
            <a:ext cx="25347" cy="11612150"/>
          </a:xfrm>
          <a:prstGeom prst="rect">
            <a:avLst/>
          </a:prstGeom>
          <a:solidFill>
            <a:srgbClr val="111B1E">
              <a:alpha val="29803"/>
            </a:srgbClr>
          </a:solidFill>
        </p:spPr>
      </p:sp>
      <p:sp>
        <p:nvSpPr>
          <p:cNvPr id="10" name="TextBox 10"/>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VIT Vellore • Oct. 28, 2020</a:t>
            </a:r>
          </a:p>
        </p:txBody>
      </p:sp>
      <p:pic>
        <p:nvPicPr>
          <p:cNvPr id="24" name="Picture 23">
            <a:extLst>
              <a:ext uri="{FF2B5EF4-FFF2-40B4-BE49-F238E27FC236}">
                <a16:creationId xmlns:a16="http://schemas.microsoft.com/office/drawing/2014/main" id="{48E8D2B1-18BC-4ED4-B38D-8E9D5F151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421" y="603132"/>
            <a:ext cx="8490037" cy="3130996"/>
          </a:xfrm>
          <a:prstGeom prst="rect">
            <a:avLst/>
          </a:prstGeom>
        </p:spPr>
      </p:pic>
      <p:grpSp>
        <p:nvGrpSpPr>
          <p:cNvPr id="29" name="Group 17">
            <a:extLst>
              <a:ext uri="{FF2B5EF4-FFF2-40B4-BE49-F238E27FC236}">
                <a16:creationId xmlns:a16="http://schemas.microsoft.com/office/drawing/2014/main" id="{11772118-A4A1-48DF-BA1D-35F0711954C6}"/>
              </a:ext>
            </a:extLst>
          </p:cNvPr>
          <p:cNvGrpSpPr>
            <a:grpSpLocks noChangeAspect="1"/>
          </p:cNvGrpSpPr>
          <p:nvPr/>
        </p:nvGrpSpPr>
        <p:grpSpPr>
          <a:xfrm>
            <a:off x="10210800" y="3924300"/>
            <a:ext cx="5705814" cy="4601804"/>
            <a:chOff x="0" y="0"/>
            <a:chExt cx="7467600" cy="6022704"/>
          </a:xfrm>
        </p:grpSpPr>
        <p:sp>
          <p:nvSpPr>
            <p:cNvPr id="30" name="Freeform 18">
              <a:extLst>
                <a:ext uri="{FF2B5EF4-FFF2-40B4-BE49-F238E27FC236}">
                  <a16:creationId xmlns:a16="http://schemas.microsoft.com/office/drawing/2014/main" id="{61D14373-EF53-43FA-884F-1568B6A8ADE3}"/>
                </a:ext>
              </a:extLst>
            </p:cNvPr>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31" name="Freeform 19">
              <a:extLst>
                <a:ext uri="{FF2B5EF4-FFF2-40B4-BE49-F238E27FC236}">
                  <a16:creationId xmlns:a16="http://schemas.microsoft.com/office/drawing/2014/main" id="{5557C4BB-49D5-48D9-B5AF-3FE26B17DA6A}"/>
                </a:ext>
              </a:extLst>
            </p:cNvPr>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32" name="Freeform 20">
              <a:extLst>
                <a:ext uri="{FF2B5EF4-FFF2-40B4-BE49-F238E27FC236}">
                  <a16:creationId xmlns:a16="http://schemas.microsoft.com/office/drawing/2014/main" id="{8E4A2B4D-515E-4066-9F21-9A690E794D6E}"/>
                </a:ext>
              </a:extLst>
            </p:cNvPr>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33" name="Freeform 21">
              <a:extLst>
                <a:ext uri="{FF2B5EF4-FFF2-40B4-BE49-F238E27FC236}">
                  <a16:creationId xmlns:a16="http://schemas.microsoft.com/office/drawing/2014/main" id="{2C7C297D-D9CC-4F21-97AE-7DCD410DE874}"/>
                </a:ext>
              </a:extLst>
            </p:cNvPr>
            <p:cNvSpPr/>
            <p:nvPr/>
          </p:nvSpPr>
          <p:spPr>
            <a:xfrm>
              <a:off x="0" y="1"/>
              <a:ext cx="7467600" cy="6022703"/>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l="4217" t="5846" r="4353" b="30099"/>
              </a:stretch>
            </a:blipFill>
          </p:spPr>
          <p:txBody>
            <a:bodyPr/>
            <a:lstStyle/>
            <a:p>
              <a:endParaRPr lang="en-IN" dirty="0"/>
            </a:p>
          </p:txBody>
        </p:sp>
      </p:grpSp>
      <p:sp>
        <p:nvSpPr>
          <p:cNvPr id="35" name="AutoShape 5">
            <a:extLst>
              <a:ext uri="{FF2B5EF4-FFF2-40B4-BE49-F238E27FC236}">
                <a16:creationId xmlns:a16="http://schemas.microsoft.com/office/drawing/2014/main" id="{D898E87F-DB50-40FA-9535-1C7556D8F666}"/>
              </a:ext>
            </a:extLst>
          </p:cNvPr>
          <p:cNvSpPr/>
          <p:nvPr/>
        </p:nvSpPr>
        <p:spPr>
          <a:xfrm>
            <a:off x="-680011" y="8526104"/>
            <a:ext cx="19752636" cy="2301420"/>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dirty="0"/>
          </a:p>
        </p:txBody>
      </p:sp>
      <p:sp>
        <p:nvSpPr>
          <p:cNvPr id="37" name="TextBox 6">
            <a:extLst>
              <a:ext uri="{FF2B5EF4-FFF2-40B4-BE49-F238E27FC236}">
                <a16:creationId xmlns:a16="http://schemas.microsoft.com/office/drawing/2014/main" id="{2B1E410E-CEB8-43A3-BF8C-5BFE0627D1BB}"/>
              </a:ext>
            </a:extLst>
          </p:cNvPr>
          <p:cNvSpPr txBox="1"/>
          <p:nvPr/>
        </p:nvSpPr>
        <p:spPr>
          <a:xfrm>
            <a:off x="10287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Operating System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632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Proposed Approach</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05</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3" name="Picture 12">
            <a:extLst>
              <a:ext uri="{FF2B5EF4-FFF2-40B4-BE49-F238E27FC236}">
                <a16:creationId xmlns:a16="http://schemas.microsoft.com/office/drawing/2014/main" id="{E8F41451-6030-4E7C-9394-63B99613AAE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453" b="91727" l="10000" r="90000">
                        <a14:foregroundMark x1="50000" y1="8633" x2="50000" y2="8633"/>
                        <a14:foregroundMark x1="51463" y1="91727" x2="51463" y2="91727"/>
                      </a14:backgroundRemoval>
                    </a14:imgEffect>
                  </a14:imgLayer>
                </a14:imgProps>
              </a:ext>
              <a:ext uri="{28A0092B-C50C-407E-A947-70E740481C1C}">
                <a14:useLocalDpi xmlns:a14="http://schemas.microsoft.com/office/drawing/2010/main" val="0"/>
              </a:ext>
            </a:extLst>
          </a:blip>
          <a:srcRect l="18584" r="18354"/>
          <a:stretch/>
        </p:blipFill>
        <p:spPr>
          <a:xfrm>
            <a:off x="1304924" y="2181905"/>
            <a:ext cx="5181578" cy="5571237"/>
          </a:xfrm>
          <a:prstGeom prst="rect">
            <a:avLst/>
          </a:prstGeom>
        </p:spPr>
      </p:pic>
    </p:spTree>
    <p:extLst>
      <p:ext uri="{BB962C8B-B14F-4D97-AF65-F5344CB8AC3E}">
        <p14:creationId xmlns:p14="http://schemas.microsoft.com/office/powerpoint/2010/main" val="95340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Implementation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06</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8" name="Picture 7">
            <a:extLst>
              <a:ext uri="{FF2B5EF4-FFF2-40B4-BE49-F238E27FC236}">
                <a16:creationId xmlns:a16="http://schemas.microsoft.com/office/drawing/2014/main" id="{68D2379C-C90A-4733-B122-34CBD977C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29124"/>
            <a:ext cx="4876800" cy="4876800"/>
          </a:xfrm>
          <a:prstGeom prst="rect">
            <a:avLst/>
          </a:prstGeom>
        </p:spPr>
      </p:pic>
    </p:spTree>
    <p:extLst>
      <p:ext uri="{BB962C8B-B14F-4D97-AF65-F5344CB8AC3E}">
        <p14:creationId xmlns:p14="http://schemas.microsoft.com/office/powerpoint/2010/main" val="3498255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9156DABE-C507-4382-9E24-3F9883D82717}"/>
              </a:ext>
            </a:extLst>
          </p:cNvPr>
          <p:cNvPicPr/>
          <p:nvPr/>
        </p:nvPicPr>
        <p:blipFill>
          <a:blip r:embed="rId2"/>
          <a:srcRect/>
          <a:stretch>
            <a:fillRect/>
          </a:stretch>
        </p:blipFill>
        <p:spPr>
          <a:xfrm>
            <a:off x="3829050" y="600807"/>
            <a:ext cx="10629900" cy="9085385"/>
          </a:xfrm>
          <a:prstGeom prst="rect">
            <a:avLst/>
          </a:prstGeom>
          <a:ln/>
        </p:spPr>
      </p:pic>
    </p:spTree>
    <p:extLst>
      <p:ext uri="{BB962C8B-B14F-4D97-AF65-F5344CB8AC3E}">
        <p14:creationId xmlns:p14="http://schemas.microsoft.com/office/powerpoint/2010/main" val="1473520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png">
            <a:extLst>
              <a:ext uri="{FF2B5EF4-FFF2-40B4-BE49-F238E27FC236}">
                <a16:creationId xmlns:a16="http://schemas.microsoft.com/office/drawing/2014/main" id="{06BD72D6-F54D-470E-B559-F51EA2A25108}"/>
              </a:ext>
            </a:extLst>
          </p:cNvPr>
          <p:cNvPicPr/>
          <p:nvPr/>
        </p:nvPicPr>
        <p:blipFill>
          <a:blip r:embed="rId2"/>
          <a:srcRect/>
          <a:stretch>
            <a:fillRect/>
          </a:stretch>
        </p:blipFill>
        <p:spPr>
          <a:xfrm>
            <a:off x="3238500" y="1168644"/>
            <a:ext cx="11811000" cy="7949712"/>
          </a:xfrm>
          <a:prstGeom prst="rect">
            <a:avLst/>
          </a:prstGeom>
          <a:ln/>
        </p:spPr>
      </p:pic>
    </p:spTree>
    <p:extLst>
      <p:ext uri="{BB962C8B-B14F-4D97-AF65-F5344CB8AC3E}">
        <p14:creationId xmlns:p14="http://schemas.microsoft.com/office/powerpoint/2010/main" val="69191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 y="20939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Conclusion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07</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sp>
        <p:nvSpPr>
          <p:cNvPr id="9" name="TextBox 8">
            <a:extLst>
              <a:ext uri="{FF2B5EF4-FFF2-40B4-BE49-F238E27FC236}">
                <a16:creationId xmlns:a16="http://schemas.microsoft.com/office/drawing/2014/main" id="{5C4D622D-4946-4486-8A85-A2B2EF0A82B3}"/>
              </a:ext>
            </a:extLst>
          </p:cNvPr>
          <p:cNvSpPr txBox="1"/>
          <p:nvPr/>
        </p:nvSpPr>
        <p:spPr>
          <a:xfrm>
            <a:off x="9144000" y="5536156"/>
            <a:ext cx="7696200" cy="3036344"/>
          </a:xfrm>
          <a:prstGeom prst="rect">
            <a:avLst/>
          </a:prstGeom>
          <a:noFill/>
        </p:spPr>
        <p:txBody>
          <a:bodyPr wrap="square" rtlCol="0">
            <a:spAutoFit/>
          </a:bodyPr>
          <a:lstStyle/>
          <a:p>
            <a:pPr algn="just">
              <a:lnSpc>
                <a:spcPct val="115000"/>
              </a:lnSpc>
            </a:pPr>
            <a:r>
              <a:rPr lang="en-US" sz="2800" dirty="0">
                <a:effectLst/>
                <a:latin typeface="Calibri Light" panose="020F0302020204030204" pitchFamily="34" charset="0"/>
                <a:ea typeface="Times New Roman" panose="02020603050405020304" pitchFamily="18" charset="0"/>
                <a:cs typeface="Calibri Light" panose="020F0302020204030204" pitchFamily="34" charset="0"/>
              </a:rPr>
              <a:t>With this project, we have successfully completed the development and implementation of a basic kernel which can be loaded using a GRUB bootloader on an x86 system and also include a keyboard driver that can print the characters a-z and numbers 0-9 on the screen.</a:t>
            </a:r>
            <a:endParaRPr lang="en-IN" sz="2800" dirty="0">
              <a:effectLst/>
              <a:latin typeface="Calibri Light" panose="020F0302020204030204" pitchFamily="34" charset="0"/>
              <a:ea typeface="Arial" panose="020B060402020202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70F880A1-57B1-4BBC-A437-7ABF7BE9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9105" y="890438"/>
            <a:ext cx="3705990" cy="3860406"/>
          </a:xfrm>
          <a:prstGeom prst="rect">
            <a:avLst/>
          </a:prstGeom>
        </p:spPr>
      </p:pic>
    </p:spTree>
    <p:extLst>
      <p:ext uri="{BB962C8B-B14F-4D97-AF65-F5344CB8AC3E}">
        <p14:creationId xmlns:p14="http://schemas.microsoft.com/office/powerpoint/2010/main" val="2863378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 y="20939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Future Works</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08</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8" name="Picture 7">
            <a:extLst>
              <a:ext uri="{FF2B5EF4-FFF2-40B4-BE49-F238E27FC236}">
                <a16:creationId xmlns:a16="http://schemas.microsoft.com/office/drawing/2014/main" id="{EB6F90E9-DE65-42B3-94F4-F1B1F4B604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1400" y="1028700"/>
            <a:ext cx="3351299" cy="3351299"/>
          </a:xfrm>
          <a:prstGeom prst="rect">
            <a:avLst/>
          </a:prstGeom>
        </p:spPr>
      </p:pic>
      <p:sp>
        <p:nvSpPr>
          <p:cNvPr id="9" name="TextBox 8">
            <a:extLst>
              <a:ext uri="{FF2B5EF4-FFF2-40B4-BE49-F238E27FC236}">
                <a16:creationId xmlns:a16="http://schemas.microsoft.com/office/drawing/2014/main" id="{5C4D622D-4946-4486-8A85-A2B2EF0A82B3}"/>
              </a:ext>
            </a:extLst>
          </p:cNvPr>
          <p:cNvSpPr txBox="1"/>
          <p:nvPr/>
        </p:nvSpPr>
        <p:spPr>
          <a:xfrm>
            <a:off x="9144000" y="4687071"/>
            <a:ext cx="7696200" cy="4027385"/>
          </a:xfrm>
          <a:prstGeom prst="rect">
            <a:avLst/>
          </a:prstGeom>
          <a:noFill/>
        </p:spPr>
        <p:txBody>
          <a:bodyPr wrap="square" rtlCol="0">
            <a:spAutoFit/>
          </a:bodyPr>
          <a:lstStyle/>
          <a:p>
            <a:pPr algn="just">
              <a:lnSpc>
                <a:spcPct val="115000"/>
              </a:lnSpc>
            </a:pPr>
            <a:r>
              <a:rPr lang="en-IN" sz="2800" dirty="0">
                <a:effectLst/>
                <a:latin typeface="Calibri Light" panose="020F0302020204030204" pitchFamily="34" charset="0"/>
                <a:ea typeface="Times New Roman" panose="02020603050405020304" pitchFamily="18" charset="0"/>
                <a:cs typeface="Calibri Light" panose="020F0302020204030204" pitchFamily="34" charset="0"/>
              </a:rPr>
              <a:t>While this kernel may not have much practical use or solve any real-world problem and was mainly designed to serve as a technology demonstrator, this kernel can serve as the foundation for building a more advanced kernel with more complex operations and the experience and knowledge gained during this process will help us in achieving just that.</a:t>
            </a:r>
            <a:endParaRPr lang="en-IN" sz="2800" dirty="0">
              <a:effectLst/>
              <a:latin typeface="Calibri Light" panose="020F0302020204030204" pitchFamily="34" charset="0"/>
              <a:ea typeface="Arial" panose="020B0604020202020204" pitchFamily="34" charset="0"/>
              <a:cs typeface="Calibri Light" panose="020F0302020204030204" pitchFamily="34" charset="0"/>
            </a:endParaRPr>
          </a:p>
        </p:txBody>
      </p:sp>
    </p:spTree>
    <p:extLst>
      <p:ext uri="{BB962C8B-B14F-4D97-AF65-F5344CB8AC3E}">
        <p14:creationId xmlns:p14="http://schemas.microsoft.com/office/powerpoint/2010/main" val="848664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2057400" y="19796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References</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09</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cxnSp>
        <p:nvCxnSpPr>
          <p:cNvPr id="8" name="Straight Connector 7">
            <a:extLst>
              <a:ext uri="{FF2B5EF4-FFF2-40B4-BE49-F238E27FC236}">
                <a16:creationId xmlns:a16="http://schemas.microsoft.com/office/drawing/2014/main" id="{0D489325-51BF-426C-9FE5-2FBD258FF1F9}"/>
              </a:ext>
            </a:extLst>
          </p:cNvPr>
          <p:cNvCxnSpPr/>
          <p:nvPr/>
        </p:nvCxnSpPr>
        <p:spPr>
          <a:xfrm>
            <a:off x="6629400" y="419100"/>
            <a:ext cx="0" cy="9448800"/>
          </a:xfrm>
          <a:prstGeom prst="line">
            <a:avLst/>
          </a:prstGeom>
          <a:ln w="22225" cap="flat" cmpd="sng" algn="ctr">
            <a:solidFill>
              <a:schemeClr val="dk1"/>
            </a:solidFill>
            <a:prstDash val="dash"/>
            <a:miter lim="800000"/>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5FC5AE99-DC1B-4C35-AE33-43FC91492441}"/>
              </a:ext>
            </a:extLst>
          </p:cNvPr>
          <p:cNvSpPr txBox="1"/>
          <p:nvPr/>
        </p:nvSpPr>
        <p:spPr>
          <a:xfrm>
            <a:off x="6871747" y="797182"/>
            <a:ext cx="11277590" cy="8894743"/>
          </a:xfrm>
          <a:prstGeom prst="rect">
            <a:avLst/>
          </a:prstGeom>
          <a:noFill/>
        </p:spPr>
        <p:txBody>
          <a:bodyPr wrap="square" rtlCol="0">
            <a:spAutoFit/>
          </a:bodyPr>
          <a:lstStyle/>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D. Hildebrand, “An architectural overview of QNX.” In Proc. of the USENIX Workshop on Microkernels and other Kernel Architectures, Seattle, WA, USA, pp. 113–126, Apr. 1992.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Linux Kernel Development – Ian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McDonnald</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 Fifth New Zealand Computer Science Research Student Conference, 2007</a:t>
            </a:r>
            <a:r>
              <a:rPr lang="en-IN" sz="2000" dirty="0">
                <a:latin typeface="Calibri Light" panose="020F0302020204030204" pitchFamily="34" charset="0"/>
                <a:ea typeface="Times New Roman" panose="02020603050405020304" pitchFamily="18" charset="0"/>
                <a:cs typeface="Calibri Light" panose="020F0302020204030204" pitchFamily="34" charset="0"/>
              </a:rPr>
              <a: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Bhatt Milan, Dolia Prashant, “Proposed Booting screen and Architecture in regional language for Linux based mobile devices”, IJCA, NCETICT – 2013.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Francois Armand and Michel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Gien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 Practical Look at Micro-Kernels and Virtual Machine Monitors”, IEEE Computer Society, 2008.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Linux Kernel Development – Ian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McDonnald</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 Fifth New Zealand Computer Science Research Student Conference, 2007.</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Yuki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Kinebuchi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Hitoshi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Mitake</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Yohei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Yasukawa,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Takushi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Morita, Alexandre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Courbot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Tatsuo Nakajima. A Study on Real-time Responsiveness on Virtualization based Multi-OS Embedded Systems. In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C´esar</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Benavente-Peces</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Joaquim Filipe, editors, Proceedings of the 1st International Conference on Pervasive and Embedded Computing and Communication Systems (PECCS 2011).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SciTePress</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2011.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 Gartner, P. 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Flach</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 Kowalczyk, and A. J.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Smola</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Multi-instance kernels. In C.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Sammut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A. Hoffmann, editors, Proceedings of the 19th Interna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tional</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Conference on Machine Learning, pages 179-186. Morgan Kaufmann, June 2002 .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Hiromasa Shimada, Yuki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Kinebuchi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Tsung-Han Lin, Alexandre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Courbot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Tatsuo Nakajima. Design issues in composition kernels for highly functional embedded systems. In SAC ’11: Proceedings of the 2011 ACM Symposium on Applied Computing. ACM Request Permissions, March 2011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C. Watkins. Kernels from matching operations . Technical report, Department of Computer Science, Royal Holloway, University of London, 1999 .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S.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Vishwanathan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Smola</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Fast kernels for string and tree matching . In S . Becker, S.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Thrun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K.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Obermayer</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editors, Advances in Neural Information Processing Systems, volume 15 . MIT Press, 2003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buFont typeface="Arial" panose="020B0604020202020204" pitchFamily="34" charset="0"/>
              <a:buChar char="•"/>
            </a:pPr>
            <a:endParaRPr lang="en-IN"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09973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3F50-C4EE-465C-AF04-E0713C282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775" y="1819275"/>
            <a:ext cx="6648450" cy="6648450"/>
          </a:xfrm>
          <a:prstGeom prst="rect">
            <a:avLst/>
          </a:prstGeom>
        </p:spPr>
      </p:pic>
    </p:spTree>
    <p:extLst>
      <p:ext uri="{BB962C8B-B14F-4D97-AF65-F5344CB8AC3E}">
        <p14:creationId xmlns:p14="http://schemas.microsoft.com/office/powerpoint/2010/main" val="115715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32953" y="0"/>
            <a:ext cx="25347" cy="11612150"/>
          </a:xfrm>
          <a:prstGeom prst="rect">
            <a:avLst/>
          </a:prstGeom>
          <a:solidFill>
            <a:srgbClr val="111B1E">
              <a:alpha val="29803"/>
            </a:srgbClr>
          </a:solidFill>
        </p:spPr>
      </p:sp>
      <p:sp>
        <p:nvSpPr>
          <p:cNvPr id="3" name="AutoShape 3"/>
          <p:cNvSpPr/>
          <p:nvPr/>
        </p:nvSpPr>
        <p:spPr>
          <a:xfrm>
            <a:off x="546153" y="0"/>
            <a:ext cx="25347" cy="11612150"/>
          </a:xfrm>
          <a:prstGeom prst="rect">
            <a:avLst/>
          </a:prstGeom>
          <a:solidFill>
            <a:srgbClr val="111B1E">
              <a:alpha val="29803"/>
            </a:srgbClr>
          </a:solidFill>
        </p:spPr>
      </p:sp>
      <p:pic>
        <p:nvPicPr>
          <p:cNvPr id="4" name="Picture 4"/>
          <p:cNvPicPr>
            <a:picLocks noChangeAspect="1"/>
          </p:cNvPicPr>
          <p:nvPr/>
        </p:nvPicPr>
        <p:blipFill>
          <a:blip r:embed="rId2"/>
          <a:srcRect l="17620" r="22654"/>
          <a:stretch>
            <a:fillRect/>
          </a:stretch>
        </p:blipFill>
        <p:spPr>
          <a:xfrm>
            <a:off x="962333" y="-178916"/>
            <a:ext cx="7810500" cy="8712938"/>
          </a:xfrm>
          <a:prstGeom prst="rect">
            <a:avLst/>
          </a:prstGeom>
        </p:spPr>
      </p:pic>
      <p:grpSp>
        <p:nvGrpSpPr>
          <p:cNvPr id="5" name="Group 5"/>
          <p:cNvGrpSpPr/>
          <p:nvPr/>
        </p:nvGrpSpPr>
        <p:grpSpPr>
          <a:xfrm>
            <a:off x="-680011" y="8526104"/>
            <a:ext cx="19752636" cy="2301420"/>
            <a:chOff x="0" y="0"/>
            <a:chExt cx="26336849" cy="3068560"/>
          </a:xfrm>
        </p:grpSpPr>
        <p:sp>
          <p:nvSpPr>
            <p:cNvPr id="6" name="AutoShape 6"/>
            <p:cNvSpPr/>
            <p:nvPr/>
          </p:nvSpPr>
          <p:spPr>
            <a:xfrm>
              <a:off x="0" y="0"/>
              <a:ext cx="26336849" cy="3068560"/>
            </a:xfrm>
            <a:prstGeom prst="rect">
              <a:avLst/>
            </a:prstGeom>
            <a:solidFill>
              <a:srgbClr val="111B1E"/>
            </a:solidFill>
          </p:spPr>
        </p:sp>
        <p:sp>
          <p:nvSpPr>
            <p:cNvPr id="7" name="TextBox 7"/>
            <p:cNvSpPr txBox="1"/>
            <p:nvPr/>
          </p:nvSpPr>
          <p:spPr>
            <a:xfrm>
              <a:off x="2278281" y="851317"/>
              <a:ext cx="20904820" cy="723689"/>
            </a:xfrm>
            <a:prstGeom prst="rect">
              <a:avLst/>
            </a:prstGeom>
          </p:spPr>
          <p:txBody>
            <a:bodyPr lIns="0" tIns="0" rIns="0" bIns="0" rtlCol="0" anchor="t">
              <a:spAutoFit/>
            </a:bodyPr>
            <a:lstStyle/>
            <a:p>
              <a:pPr>
                <a:lnSpc>
                  <a:spcPts val="4420"/>
                </a:lnSpc>
              </a:pPr>
              <a:r>
                <a:rPr lang="en-US" sz="3400" spc="204">
                  <a:solidFill>
                    <a:srgbClr val="FFFFFF"/>
                  </a:solidFill>
                  <a:latin typeface="Assistant Regular Bold"/>
                </a:rPr>
                <a:t>A WORLD BEFORE THE INTERNET</a:t>
              </a:r>
            </a:p>
          </p:txBody>
        </p:sp>
      </p:grpSp>
      <p:grpSp>
        <p:nvGrpSpPr>
          <p:cNvPr id="8" name="Group 8"/>
          <p:cNvGrpSpPr/>
          <p:nvPr/>
        </p:nvGrpSpPr>
        <p:grpSpPr>
          <a:xfrm>
            <a:off x="10181492" y="4073986"/>
            <a:ext cx="6878058" cy="3574120"/>
            <a:chOff x="0" y="0"/>
            <a:chExt cx="9170744" cy="4765493"/>
          </a:xfrm>
        </p:grpSpPr>
        <p:sp>
          <p:nvSpPr>
            <p:cNvPr id="9" name="TextBox 9"/>
            <p:cNvSpPr txBox="1"/>
            <p:nvPr/>
          </p:nvSpPr>
          <p:spPr>
            <a:xfrm>
              <a:off x="0" y="66675"/>
              <a:ext cx="9170744" cy="3041441"/>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Human Communication</a:t>
              </a:r>
            </a:p>
          </p:txBody>
        </p:sp>
        <p:sp>
          <p:nvSpPr>
            <p:cNvPr id="10" name="TextBox 10"/>
            <p:cNvSpPr txBox="1"/>
            <p:nvPr/>
          </p:nvSpPr>
          <p:spPr>
            <a:xfrm>
              <a:off x="0" y="3380646"/>
              <a:ext cx="9170744" cy="1384848"/>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Presentations are communication tools that can be used as lectures.</a:t>
              </a:r>
            </a:p>
          </p:txBody>
        </p:sp>
      </p:grpSp>
      <p:sp>
        <p:nvSpPr>
          <p:cNvPr id="11" name="TextBox 11"/>
          <p:cNvSpPr txBox="1"/>
          <p:nvPr/>
        </p:nvSpPr>
        <p:spPr>
          <a:xfrm>
            <a:off x="10115644" y="981075"/>
            <a:ext cx="7143656"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
        <p:nvSpPr>
          <p:cNvPr id="12" name="AutoShape 12"/>
          <p:cNvSpPr/>
          <p:nvPr/>
        </p:nvSpPr>
        <p:spPr>
          <a:xfrm>
            <a:off x="17868900" y="0"/>
            <a:ext cx="419100" cy="419100"/>
          </a:xfrm>
          <a:prstGeom prst="rect">
            <a:avLst/>
          </a:prstGeom>
          <a:solidFill>
            <a:srgbClr val="111B1E"/>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7816" y="8526104"/>
            <a:ext cx="2683836" cy="2301420"/>
          </a:xfrm>
          <a:prstGeom prst="rect">
            <a:avLst/>
          </a:prstGeom>
          <a:solidFill>
            <a:schemeClr val="bg2">
              <a:lumMod val="50000"/>
            </a:schemeClr>
          </a:solidFill>
        </p:spPr>
      </p:sp>
      <p:sp>
        <p:nvSpPr>
          <p:cNvPr id="3" name="TextBox 3"/>
          <p:cNvSpPr txBox="1"/>
          <p:nvPr/>
        </p:nvSpPr>
        <p:spPr>
          <a:xfrm>
            <a:off x="2552700" y="990600"/>
            <a:ext cx="7248833" cy="552292"/>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DISCUSSION OUTLINE</a:t>
            </a:r>
          </a:p>
        </p:txBody>
      </p:sp>
      <p:grpSp>
        <p:nvGrpSpPr>
          <p:cNvPr id="4" name="Group 4"/>
          <p:cNvGrpSpPr/>
          <p:nvPr/>
        </p:nvGrpSpPr>
        <p:grpSpPr>
          <a:xfrm>
            <a:off x="12632454" y="1252380"/>
            <a:ext cx="5039031" cy="7449182"/>
            <a:chOff x="0" y="66675"/>
            <a:chExt cx="6718708" cy="9932242"/>
          </a:xfrm>
        </p:grpSpPr>
        <p:sp>
          <p:nvSpPr>
            <p:cNvPr id="5" name="TextBox 5"/>
            <p:cNvSpPr txBox="1"/>
            <p:nvPr/>
          </p:nvSpPr>
          <p:spPr>
            <a:xfrm>
              <a:off x="0" y="66675"/>
              <a:ext cx="6718708" cy="3041441"/>
            </a:xfrm>
            <a:prstGeom prst="rect">
              <a:avLst/>
            </a:prstGeom>
          </p:spPr>
          <p:txBody>
            <a:bodyPr lIns="0" tIns="0" rIns="0" bIns="0" rtlCol="0" anchor="t">
              <a:spAutoFit/>
            </a:bodyPr>
            <a:lstStyle/>
            <a:p>
              <a:pPr>
                <a:lnSpc>
                  <a:spcPts val="8800"/>
                </a:lnSpc>
              </a:pPr>
              <a:r>
                <a:rPr lang="en-US" sz="8000" dirty="0">
                  <a:solidFill>
                    <a:srgbClr val="111B1E"/>
                  </a:solidFill>
                  <a:latin typeface="Cormorant Garamond Bold"/>
                </a:rPr>
                <a:t>Report Coverage</a:t>
              </a:r>
            </a:p>
          </p:txBody>
        </p:sp>
        <p:sp>
          <p:nvSpPr>
            <p:cNvPr id="6" name="TextBox 6"/>
            <p:cNvSpPr txBox="1"/>
            <p:nvPr/>
          </p:nvSpPr>
          <p:spPr>
            <a:xfrm>
              <a:off x="0" y="3580151"/>
              <a:ext cx="6718708" cy="6418766"/>
            </a:xfrm>
            <a:prstGeom prst="rect">
              <a:avLst/>
            </a:prstGeom>
          </p:spPr>
          <p:txBody>
            <a:bodyPr lIns="0" tIns="0" rIns="0" bIns="0" rtlCol="0" anchor="t">
              <a:spAutoFit/>
            </a:bodyPr>
            <a:lstStyle/>
            <a:p>
              <a:pPr marL="457200" indent="-457200">
                <a:lnSpc>
                  <a:spcPts val="4200"/>
                </a:lnSpc>
                <a:buFont typeface="Arial" panose="020B0604020202020204" pitchFamily="34" charset="0"/>
                <a:buChar char="•"/>
              </a:pPr>
              <a:r>
                <a:rPr lang="en-US" sz="2999" spc="29" dirty="0">
                  <a:solidFill>
                    <a:srgbClr val="111B1E"/>
                  </a:solidFill>
                  <a:latin typeface="Assistant Regular"/>
                </a:rPr>
                <a:t>Introduction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Problem Definition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Literature Review</a:t>
              </a:r>
            </a:p>
            <a:p>
              <a:pPr marL="457200" indent="-457200">
                <a:lnSpc>
                  <a:spcPts val="4200"/>
                </a:lnSpc>
                <a:buFont typeface="Arial" panose="020B0604020202020204" pitchFamily="34" charset="0"/>
                <a:buChar char="•"/>
              </a:pPr>
              <a:r>
                <a:rPr lang="en-US" sz="2999" spc="29" dirty="0">
                  <a:solidFill>
                    <a:srgbClr val="111B1E"/>
                  </a:solidFill>
                  <a:latin typeface="Assistant Regular"/>
                </a:rPr>
                <a:t>Existing Approach</a:t>
              </a:r>
            </a:p>
            <a:p>
              <a:pPr marL="457200" indent="-457200">
                <a:lnSpc>
                  <a:spcPts val="4200"/>
                </a:lnSpc>
                <a:buFont typeface="Arial" panose="020B0604020202020204" pitchFamily="34" charset="0"/>
                <a:buChar char="•"/>
              </a:pPr>
              <a:r>
                <a:rPr lang="en-US" sz="2999" spc="29" dirty="0">
                  <a:solidFill>
                    <a:srgbClr val="111B1E"/>
                  </a:solidFill>
                  <a:latin typeface="Assistant Regular"/>
                </a:rPr>
                <a:t>Proposed Approach</a:t>
              </a:r>
            </a:p>
            <a:p>
              <a:pPr marL="457200" indent="-457200">
                <a:lnSpc>
                  <a:spcPts val="4200"/>
                </a:lnSpc>
                <a:buFont typeface="Arial" panose="020B0604020202020204" pitchFamily="34" charset="0"/>
                <a:buChar char="•"/>
              </a:pPr>
              <a:r>
                <a:rPr lang="en-US" sz="2999" spc="29" dirty="0">
                  <a:solidFill>
                    <a:srgbClr val="111B1E"/>
                  </a:solidFill>
                  <a:latin typeface="Assistant Regular"/>
                </a:rPr>
                <a:t>Implementation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Conclusion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Future Works</a:t>
              </a:r>
            </a:p>
            <a:p>
              <a:pPr marL="457200" indent="-457200">
                <a:lnSpc>
                  <a:spcPts val="4199"/>
                </a:lnSpc>
                <a:buFont typeface="Arial" panose="020B0604020202020204" pitchFamily="34" charset="0"/>
                <a:buChar char="•"/>
              </a:pPr>
              <a:r>
                <a:rPr lang="en-US" sz="2999" spc="29" dirty="0">
                  <a:solidFill>
                    <a:srgbClr val="111B1E"/>
                  </a:solidFill>
                  <a:latin typeface="Assistant Regular"/>
                </a:rPr>
                <a:t>References</a:t>
              </a:r>
            </a:p>
          </p:txBody>
        </p:sp>
      </p:grpSp>
      <p:sp>
        <p:nvSpPr>
          <p:cNvPr id="7" name="AutoShape 7"/>
          <p:cNvSpPr/>
          <p:nvPr/>
        </p:nvSpPr>
        <p:spPr>
          <a:xfrm>
            <a:off x="11204320" y="43021"/>
            <a:ext cx="25347" cy="11612150"/>
          </a:xfrm>
          <a:prstGeom prst="rect">
            <a:avLst/>
          </a:prstGeom>
          <a:solidFill>
            <a:srgbClr val="111B1E">
              <a:alpha val="29803"/>
            </a:srgbClr>
          </a:solidFill>
        </p:spPr>
      </p:sp>
      <p:sp>
        <p:nvSpPr>
          <p:cNvPr id="8" name="AutoShape 8"/>
          <p:cNvSpPr/>
          <p:nvPr/>
        </p:nvSpPr>
        <p:spPr>
          <a:xfrm>
            <a:off x="1946020" y="43021"/>
            <a:ext cx="25347" cy="11612150"/>
          </a:xfrm>
          <a:prstGeom prst="rect">
            <a:avLst/>
          </a:prstGeom>
          <a:solidFill>
            <a:srgbClr val="111B1E">
              <a:alpha val="29803"/>
            </a:srgbClr>
          </a:solidFill>
        </p:spPr>
      </p:sp>
      <p:pic>
        <p:nvPicPr>
          <p:cNvPr id="10" name="Picture 10"/>
          <p:cNvPicPr>
            <a:picLocks noChangeAspect="1"/>
          </p:cNvPicPr>
          <p:nvPr/>
        </p:nvPicPr>
        <p:blipFill>
          <a:blip r:embed="rId2"/>
          <a:srcRect l="2166" r="26420"/>
          <a:stretch>
            <a:fillRect/>
          </a:stretch>
        </p:blipFill>
        <p:spPr>
          <a:xfrm>
            <a:off x="2400300" y="2064524"/>
            <a:ext cx="8343900" cy="8763000"/>
          </a:xfrm>
          <a:prstGeom prst="rect">
            <a:avLst/>
          </a:prstGeom>
        </p:spPr>
      </p:pic>
      <p:sp>
        <p:nvSpPr>
          <p:cNvPr id="11" name="AutoShape 11"/>
          <p:cNvSpPr/>
          <p:nvPr/>
        </p:nvSpPr>
        <p:spPr>
          <a:xfrm>
            <a:off x="17868900" y="0"/>
            <a:ext cx="419100" cy="419100"/>
          </a:xfrm>
          <a:prstGeom prst="rect">
            <a:avLst/>
          </a:prstGeom>
          <a:solidFill>
            <a:schemeClr val="bg2">
              <a:lumMod val="50000"/>
            </a:schemeClr>
          </a:solidFill>
        </p:spPr>
      </p:sp>
      <p:sp>
        <p:nvSpPr>
          <p:cNvPr id="15" name="TextBox 10">
            <a:extLst>
              <a:ext uri="{FF2B5EF4-FFF2-40B4-BE49-F238E27FC236}">
                <a16:creationId xmlns:a16="http://schemas.microsoft.com/office/drawing/2014/main" id="{EB0556B3-D559-4FF0-955B-447DC1580962}"/>
              </a:ext>
            </a:extLst>
          </p:cNvPr>
          <p:cNvSpPr txBox="1"/>
          <p:nvPr/>
        </p:nvSpPr>
        <p:spPr>
          <a:xfrm rot="16200000">
            <a:off x="-2605335" y="2800904"/>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VIT Vellore • Oct. 28, 2020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352" r="16811" b="2956"/>
          <a:stretch>
            <a:fillRect/>
          </a:stretch>
        </p:blipFill>
        <p:spPr>
          <a:xfrm>
            <a:off x="8632856" y="-348063"/>
            <a:ext cx="8812746" cy="9067800"/>
          </a:xfrm>
          <a:prstGeom prst="rect">
            <a:avLst/>
          </a:prstGeom>
        </p:spPr>
      </p:pic>
      <p:grpSp>
        <p:nvGrpSpPr>
          <p:cNvPr id="3" name="Group 3"/>
          <p:cNvGrpSpPr/>
          <p:nvPr/>
        </p:nvGrpSpPr>
        <p:grpSpPr>
          <a:xfrm>
            <a:off x="1028700" y="3106522"/>
            <a:ext cx="6182031" cy="3992793"/>
            <a:chOff x="0" y="0"/>
            <a:chExt cx="8242708" cy="5323724"/>
          </a:xfrm>
        </p:grpSpPr>
        <p:sp>
          <p:nvSpPr>
            <p:cNvPr id="4" name="TextBox 4"/>
            <p:cNvSpPr txBox="1"/>
            <p:nvPr/>
          </p:nvSpPr>
          <p:spPr>
            <a:xfrm>
              <a:off x="0" y="9525"/>
              <a:ext cx="8242708" cy="2408526"/>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Connections in the Internet Era</a:t>
              </a:r>
            </a:p>
          </p:txBody>
        </p:sp>
        <p:sp>
          <p:nvSpPr>
            <p:cNvPr id="5" name="TextBox 5"/>
            <p:cNvSpPr txBox="1"/>
            <p:nvPr/>
          </p:nvSpPr>
          <p:spPr>
            <a:xfrm>
              <a:off x="0" y="3238515"/>
              <a:ext cx="8242708" cy="2085209"/>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communication tools that can be used as lectures, reports, and more.</a:t>
              </a:r>
            </a:p>
          </p:txBody>
        </p:sp>
      </p:grpSp>
      <p:sp>
        <p:nvSpPr>
          <p:cNvPr id="6" name="AutoShape 6"/>
          <p:cNvSpPr/>
          <p:nvPr/>
        </p:nvSpPr>
        <p:spPr>
          <a:xfrm>
            <a:off x="8225517" y="-610588"/>
            <a:ext cx="25347" cy="11612150"/>
          </a:xfrm>
          <a:prstGeom prst="rect">
            <a:avLst/>
          </a:prstGeom>
          <a:solidFill>
            <a:srgbClr val="111B1E">
              <a:alpha val="29803"/>
            </a:srgbClr>
          </a:solidFill>
        </p:spPr>
      </p:sp>
      <p:sp>
        <p:nvSpPr>
          <p:cNvPr id="7" name="AutoShape 7"/>
          <p:cNvSpPr/>
          <p:nvPr/>
        </p:nvSpPr>
        <p:spPr>
          <a:xfrm>
            <a:off x="17813964" y="-610588"/>
            <a:ext cx="25347" cy="11612150"/>
          </a:xfrm>
          <a:prstGeom prst="rect">
            <a:avLst/>
          </a:prstGeom>
          <a:solidFill>
            <a:srgbClr val="111B1E">
              <a:alpha val="29803"/>
            </a:srgbClr>
          </a:solidFill>
        </p:spPr>
      </p:sp>
      <p:pic>
        <p:nvPicPr>
          <p:cNvPr id="8" name="Picture 8"/>
          <p:cNvPicPr>
            <a:picLocks noChangeAspect="1"/>
          </p:cNvPicPr>
          <p:nvPr/>
        </p:nvPicPr>
        <p:blipFill>
          <a:blip r:embed="rId3"/>
          <a:srcRect/>
          <a:stretch>
            <a:fillRect/>
          </a:stretch>
        </p:blipFill>
        <p:spPr>
          <a:xfrm>
            <a:off x="11885678" y="3033312"/>
            <a:ext cx="2305050" cy="2305050"/>
          </a:xfrm>
          <a:prstGeom prst="rect">
            <a:avLst/>
          </a:prstGeom>
        </p:spPr>
      </p:pic>
      <p:sp>
        <p:nvSpPr>
          <p:cNvPr id="9" name="AutoShape 9"/>
          <p:cNvSpPr/>
          <p:nvPr/>
        </p:nvSpPr>
        <p:spPr>
          <a:xfrm>
            <a:off x="-495300" y="-627128"/>
            <a:ext cx="664536" cy="11483520"/>
          </a:xfrm>
          <a:prstGeom prst="rect">
            <a:avLst/>
          </a:prstGeom>
          <a:solidFill>
            <a:srgbClr val="111B1E"/>
          </a:solidFill>
        </p:spPr>
      </p:sp>
      <p:grpSp>
        <p:nvGrpSpPr>
          <p:cNvPr id="10" name="Group 10"/>
          <p:cNvGrpSpPr/>
          <p:nvPr/>
        </p:nvGrpSpPr>
        <p:grpSpPr>
          <a:xfrm>
            <a:off x="8630260" y="8571512"/>
            <a:ext cx="8817936" cy="2301420"/>
            <a:chOff x="0" y="0"/>
            <a:chExt cx="11757249" cy="3068560"/>
          </a:xfrm>
        </p:grpSpPr>
        <p:sp>
          <p:nvSpPr>
            <p:cNvPr id="11" name="AutoShape 11"/>
            <p:cNvSpPr/>
            <p:nvPr/>
          </p:nvSpPr>
          <p:spPr>
            <a:xfrm>
              <a:off x="0" y="0"/>
              <a:ext cx="11757249" cy="3068560"/>
            </a:xfrm>
            <a:prstGeom prst="rect">
              <a:avLst/>
            </a:prstGeom>
            <a:solidFill>
              <a:srgbClr val="111B1E"/>
            </a:solidFill>
          </p:spPr>
        </p:sp>
        <p:sp>
          <p:nvSpPr>
            <p:cNvPr id="12" name="TextBox 12"/>
            <p:cNvSpPr txBox="1"/>
            <p:nvPr/>
          </p:nvSpPr>
          <p:spPr>
            <a:xfrm>
              <a:off x="1648852" y="1002244"/>
              <a:ext cx="8459544" cy="532036"/>
            </a:xfrm>
            <a:prstGeom prst="rect">
              <a:avLst/>
            </a:prstGeom>
          </p:spPr>
          <p:txBody>
            <a:bodyPr lIns="0" tIns="0" rIns="0" bIns="0" rtlCol="0" anchor="t">
              <a:spAutoFit/>
            </a:bodyPr>
            <a:lstStyle/>
            <a:p>
              <a:pPr algn="r">
                <a:lnSpc>
                  <a:spcPts val="3359"/>
                </a:lnSpc>
              </a:pPr>
              <a:r>
                <a:rPr lang="en-US" sz="2399" spc="143">
                  <a:solidFill>
                    <a:srgbClr val="FFFFFF"/>
                  </a:solidFill>
                  <a:latin typeface="Cormorant Garamond Bold"/>
                </a:rPr>
                <a:t>Comstech • Oct. 15, 2020</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819009"/>
            <a:ext cx="5762933" cy="1804013"/>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How does the Internet Work</a:t>
            </a:r>
          </a:p>
        </p:txBody>
      </p:sp>
      <p:grpSp>
        <p:nvGrpSpPr>
          <p:cNvPr id="3" name="Group 3"/>
          <p:cNvGrpSpPr/>
          <p:nvPr/>
        </p:nvGrpSpPr>
        <p:grpSpPr>
          <a:xfrm>
            <a:off x="12296469" y="1028700"/>
            <a:ext cx="4962831" cy="1608989"/>
            <a:chOff x="0" y="0"/>
            <a:chExt cx="6617108" cy="2145318"/>
          </a:xfrm>
        </p:grpSpPr>
        <p:sp>
          <p:nvSpPr>
            <p:cNvPr id="4" name="TextBox 4"/>
            <p:cNvSpPr txBox="1"/>
            <p:nvPr/>
          </p:nvSpPr>
          <p:spPr>
            <a:xfrm>
              <a:off x="0" y="874142"/>
              <a:ext cx="66171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a:t>
              </a:r>
            </a:p>
          </p:txBody>
        </p:sp>
        <p:sp>
          <p:nvSpPr>
            <p:cNvPr id="5" name="TextBox 5"/>
            <p:cNvSpPr txBox="1"/>
            <p:nvPr/>
          </p:nvSpPr>
          <p:spPr>
            <a:xfrm>
              <a:off x="0" y="-57150"/>
              <a:ext cx="66171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YOUR COMPUTER</a:t>
              </a:r>
            </a:p>
          </p:txBody>
        </p:sp>
      </p:grpSp>
      <p:grpSp>
        <p:nvGrpSpPr>
          <p:cNvPr id="6" name="Group 6"/>
          <p:cNvGrpSpPr/>
          <p:nvPr/>
        </p:nvGrpSpPr>
        <p:grpSpPr>
          <a:xfrm>
            <a:off x="12296469" y="4272423"/>
            <a:ext cx="4962831" cy="1608989"/>
            <a:chOff x="0" y="0"/>
            <a:chExt cx="6617108" cy="2145318"/>
          </a:xfrm>
        </p:grpSpPr>
        <p:sp>
          <p:nvSpPr>
            <p:cNvPr id="7" name="TextBox 7"/>
            <p:cNvSpPr txBox="1"/>
            <p:nvPr/>
          </p:nvSpPr>
          <p:spPr>
            <a:xfrm>
              <a:off x="0" y="874142"/>
              <a:ext cx="66171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a:t>
              </a:r>
            </a:p>
          </p:txBody>
        </p:sp>
        <p:sp>
          <p:nvSpPr>
            <p:cNvPr id="8" name="TextBox 8"/>
            <p:cNvSpPr txBox="1"/>
            <p:nvPr/>
          </p:nvSpPr>
          <p:spPr>
            <a:xfrm>
              <a:off x="0" y="-57150"/>
              <a:ext cx="66171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INTERNET</a:t>
              </a:r>
            </a:p>
          </p:txBody>
        </p:sp>
      </p:grpSp>
      <p:grpSp>
        <p:nvGrpSpPr>
          <p:cNvPr id="9" name="Group 9"/>
          <p:cNvGrpSpPr/>
          <p:nvPr/>
        </p:nvGrpSpPr>
        <p:grpSpPr>
          <a:xfrm>
            <a:off x="12296469" y="7516146"/>
            <a:ext cx="4962831" cy="1608989"/>
            <a:chOff x="0" y="0"/>
            <a:chExt cx="6617108" cy="2145318"/>
          </a:xfrm>
        </p:grpSpPr>
        <p:sp>
          <p:nvSpPr>
            <p:cNvPr id="10" name="TextBox 10"/>
            <p:cNvSpPr txBox="1"/>
            <p:nvPr/>
          </p:nvSpPr>
          <p:spPr>
            <a:xfrm>
              <a:off x="0" y="874142"/>
              <a:ext cx="66171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a:t>
              </a:r>
            </a:p>
          </p:txBody>
        </p:sp>
        <p:sp>
          <p:nvSpPr>
            <p:cNvPr id="11" name="TextBox 11"/>
            <p:cNvSpPr txBox="1"/>
            <p:nvPr/>
          </p:nvSpPr>
          <p:spPr>
            <a:xfrm>
              <a:off x="0" y="-57150"/>
              <a:ext cx="66171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ANOTHER COMPUTER</a:t>
              </a:r>
            </a:p>
          </p:txBody>
        </p:sp>
      </p:grpSp>
      <p:sp>
        <p:nvSpPr>
          <p:cNvPr id="12" name="AutoShape 12"/>
          <p:cNvSpPr/>
          <p:nvPr/>
        </p:nvSpPr>
        <p:spPr>
          <a:xfrm>
            <a:off x="11654517" y="-610588"/>
            <a:ext cx="25347" cy="11612150"/>
          </a:xfrm>
          <a:prstGeom prst="rect">
            <a:avLst/>
          </a:prstGeom>
          <a:solidFill>
            <a:srgbClr val="111B1E">
              <a:alpha val="29803"/>
            </a:srgbClr>
          </a:solidFill>
        </p:spPr>
      </p:sp>
      <p:sp>
        <p:nvSpPr>
          <p:cNvPr id="13" name="AutoShape 13"/>
          <p:cNvSpPr/>
          <p:nvPr/>
        </p:nvSpPr>
        <p:spPr>
          <a:xfrm>
            <a:off x="7654017" y="-420088"/>
            <a:ext cx="25347" cy="11612150"/>
          </a:xfrm>
          <a:prstGeom prst="rect">
            <a:avLst/>
          </a:prstGeom>
          <a:solidFill>
            <a:srgbClr val="111B1E">
              <a:alpha val="29803"/>
            </a:srgbClr>
          </a:solidFill>
        </p:spPr>
      </p:sp>
      <p:grpSp>
        <p:nvGrpSpPr>
          <p:cNvPr id="14" name="Group 14"/>
          <p:cNvGrpSpPr/>
          <p:nvPr/>
        </p:nvGrpSpPr>
        <p:grpSpPr>
          <a:xfrm>
            <a:off x="8039100" y="0"/>
            <a:ext cx="3314700" cy="10287000"/>
            <a:chOff x="0" y="0"/>
            <a:chExt cx="4419600" cy="13716000"/>
          </a:xfrm>
        </p:grpSpPr>
        <p:pic>
          <p:nvPicPr>
            <p:cNvPr id="15" name="Picture 15"/>
            <p:cNvPicPr>
              <a:picLocks noChangeAspect="1"/>
            </p:cNvPicPr>
            <p:nvPr/>
          </p:nvPicPr>
          <p:blipFill>
            <a:blip r:embed="rId2"/>
            <a:srcRect l="23319" r="11061"/>
            <a:stretch>
              <a:fillRect/>
            </a:stretch>
          </p:blipFill>
          <p:spPr>
            <a:xfrm>
              <a:off x="0" y="0"/>
              <a:ext cx="4419600" cy="4487333"/>
            </a:xfrm>
            <a:prstGeom prst="rect">
              <a:avLst/>
            </a:prstGeom>
          </p:spPr>
        </p:pic>
        <p:pic>
          <p:nvPicPr>
            <p:cNvPr id="16" name="Picture 16"/>
            <p:cNvPicPr>
              <a:picLocks noChangeAspect="1"/>
            </p:cNvPicPr>
            <p:nvPr/>
          </p:nvPicPr>
          <p:blipFill>
            <a:blip r:embed="rId3"/>
            <a:srcRect l="20907" r="13350"/>
            <a:stretch>
              <a:fillRect/>
            </a:stretch>
          </p:blipFill>
          <p:spPr>
            <a:xfrm>
              <a:off x="0" y="4614333"/>
              <a:ext cx="4419600" cy="4487333"/>
            </a:xfrm>
            <a:prstGeom prst="rect">
              <a:avLst/>
            </a:prstGeom>
          </p:spPr>
        </p:pic>
        <p:pic>
          <p:nvPicPr>
            <p:cNvPr id="17" name="Picture 17"/>
            <p:cNvPicPr>
              <a:picLocks noChangeAspect="1"/>
            </p:cNvPicPr>
            <p:nvPr/>
          </p:nvPicPr>
          <p:blipFill>
            <a:blip r:embed="rId4"/>
            <a:srcRect r="34380"/>
            <a:stretch>
              <a:fillRect/>
            </a:stretch>
          </p:blipFill>
          <p:spPr>
            <a:xfrm>
              <a:off x="0" y="9228667"/>
              <a:ext cx="4419600" cy="4487333"/>
            </a:xfrm>
            <a:prstGeom prst="rect">
              <a:avLst/>
            </a:prstGeom>
          </p:spPr>
        </p:pic>
      </p:grpSp>
      <p:grpSp>
        <p:nvGrpSpPr>
          <p:cNvPr id="18" name="Group 18"/>
          <p:cNvGrpSpPr/>
          <p:nvPr/>
        </p:nvGrpSpPr>
        <p:grpSpPr>
          <a:xfrm>
            <a:off x="-680011" y="8526104"/>
            <a:ext cx="8360736" cy="2301420"/>
            <a:chOff x="0" y="0"/>
            <a:chExt cx="11147649" cy="3068560"/>
          </a:xfrm>
        </p:grpSpPr>
        <p:sp>
          <p:nvSpPr>
            <p:cNvPr id="19" name="AutoShape 19"/>
            <p:cNvSpPr/>
            <p:nvPr/>
          </p:nvSpPr>
          <p:spPr>
            <a:xfrm>
              <a:off x="0" y="0"/>
              <a:ext cx="11147649" cy="3068560"/>
            </a:xfrm>
            <a:prstGeom prst="rect">
              <a:avLst/>
            </a:prstGeom>
            <a:solidFill>
              <a:srgbClr val="111B1E"/>
            </a:solidFill>
          </p:spPr>
        </p:sp>
        <p:sp>
          <p:nvSpPr>
            <p:cNvPr id="20" name="TextBox 20"/>
            <p:cNvSpPr txBox="1"/>
            <p:nvPr/>
          </p:nvSpPr>
          <p:spPr>
            <a:xfrm>
              <a:off x="2278281" y="928636"/>
              <a:ext cx="7088924" cy="532036"/>
            </a:xfrm>
            <a:prstGeom prst="rect">
              <a:avLst/>
            </a:prstGeom>
          </p:spPr>
          <p:txBody>
            <a:bodyPr lIns="0" tIns="0" rIns="0" bIns="0" rtlCol="0" anchor="t">
              <a:spAutoFit/>
            </a:bodyPr>
            <a:lstStyle/>
            <a:p>
              <a:pPr>
                <a:lnSpc>
                  <a:spcPts val="3359"/>
                </a:lnSpc>
              </a:pPr>
              <a:r>
                <a:rPr lang="en-US" sz="2399" spc="143">
                  <a:solidFill>
                    <a:srgbClr val="FFFFFF"/>
                  </a:solidFill>
                  <a:latin typeface="Cormorant Garamond Bold"/>
                </a:rPr>
                <a:t>Comstech • Oct. 15, 2020</a:t>
              </a:r>
            </a:p>
          </p:txBody>
        </p:sp>
      </p:grpSp>
      <p:sp>
        <p:nvSpPr>
          <p:cNvPr id="21" name="AutoShape 21"/>
          <p:cNvSpPr/>
          <p:nvPr/>
        </p:nvSpPr>
        <p:spPr>
          <a:xfrm>
            <a:off x="0" y="0"/>
            <a:ext cx="419100" cy="419100"/>
          </a:xfrm>
          <a:prstGeom prst="rect">
            <a:avLst/>
          </a:prstGeom>
          <a:solidFill>
            <a:srgbClr val="111B1E"/>
          </a:solid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2470" y="-236896"/>
            <a:ext cx="2683836" cy="2301420"/>
          </a:xfrm>
          <a:prstGeom prst="rect">
            <a:avLst/>
          </a:prstGeom>
          <a:solidFill>
            <a:srgbClr val="111B1E"/>
          </a:solidFill>
        </p:spPr>
      </p:sp>
      <p:sp>
        <p:nvSpPr>
          <p:cNvPr id="3" name="TextBox 3"/>
          <p:cNvSpPr txBox="1"/>
          <p:nvPr/>
        </p:nvSpPr>
        <p:spPr>
          <a:xfrm rot="-5400000">
            <a:off x="-2167442" y="5880504"/>
            <a:ext cx="63446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4" name="TextBox 4"/>
          <p:cNvSpPr txBox="1"/>
          <p:nvPr/>
        </p:nvSpPr>
        <p:spPr>
          <a:xfrm>
            <a:off x="12182167" y="990600"/>
            <a:ext cx="5077133" cy="552292"/>
          </a:xfrm>
          <a:prstGeom prst="rect">
            <a:avLst/>
          </a:prstGeom>
        </p:spPr>
        <p:txBody>
          <a:bodyPr lIns="0" tIns="0" rIns="0" bIns="0" rtlCol="0" anchor="t">
            <a:spAutoFit/>
          </a:bodyPr>
          <a:lstStyle/>
          <a:p>
            <a:pPr algn="r">
              <a:lnSpc>
                <a:spcPts val="4420"/>
              </a:lnSpc>
            </a:pPr>
            <a:r>
              <a:rPr lang="en-US" sz="3400" spc="204">
                <a:solidFill>
                  <a:srgbClr val="111B1E"/>
                </a:solidFill>
                <a:latin typeface="Assistant Regular Bold"/>
              </a:rPr>
              <a:t>A GLOBAL VILLAGE</a:t>
            </a:r>
          </a:p>
        </p:txBody>
      </p:sp>
      <p:sp>
        <p:nvSpPr>
          <p:cNvPr id="5" name="AutoShape 5"/>
          <p:cNvSpPr/>
          <p:nvPr/>
        </p:nvSpPr>
        <p:spPr>
          <a:xfrm>
            <a:off x="11204320" y="43021"/>
            <a:ext cx="25347" cy="11612150"/>
          </a:xfrm>
          <a:prstGeom prst="rect">
            <a:avLst/>
          </a:prstGeom>
          <a:solidFill>
            <a:srgbClr val="111B1E">
              <a:alpha val="29803"/>
            </a:srgbClr>
          </a:solidFill>
        </p:spPr>
      </p:sp>
      <p:sp>
        <p:nvSpPr>
          <p:cNvPr id="6" name="AutoShape 6"/>
          <p:cNvSpPr/>
          <p:nvPr/>
        </p:nvSpPr>
        <p:spPr>
          <a:xfrm>
            <a:off x="1946020" y="43021"/>
            <a:ext cx="25347" cy="11612150"/>
          </a:xfrm>
          <a:prstGeom prst="rect">
            <a:avLst/>
          </a:prstGeom>
          <a:solidFill>
            <a:srgbClr val="111B1E">
              <a:alpha val="29803"/>
            </a:srgbClr>
          </a:solidFill>
        </p:spPr>
      </p:sp>
      <p:pic>
        <p:nvPicPr>
          <p:cNvPr id="7" name="Picture 7"/>
          <p:cNvPicPr>
            <a:picLocks noChangeAspect="1"/>
          </p:cNvPicPr>
          <p:nvPr/>
        </p:nvPicPr>
        <p:blipFill>
          <a:blip r:embed="rId2"/>
          <a:srcRect l="24668" r="24668"/>
          <a:stretch>
            <a:fillRect/>
          </a:stretch>
        </p:blipFill>
        <p:spPr>
          <a:xfrm>
            <a:off x="2400300" y="-145276"/>
            <a:ext cx="8343900" cy="10972800"/>
          </a:xfrm>
          <a:prstGeom prst="rect">
            <a:avLst/>
          </a:prstGeom>
        </p:spPr>
      </p:pic>
      <p:grpSp>
        <p:nvGrpSpPr>
          <p:cNvPr id="8" name="Group 8"/>
          <p:cNvGrpSpPr/>
          <p:nvPr/>
        </p:nvGrpSpPr>
        <p:grpSpPr>
          <a:xfrm>
            <a:off x="12220269" y="4705319"/>
            <a:ext cx="5039031" cy="4788579"/>
            <a:chOff x="0" y="0"/>
            <a:chExt cx="6718708" cy="6384772"/>
          </a:xfrm>
        </p:grpSpPr>
        <p:sp>
          <p:nvSpPr>
            <p:cNvPr id="9" name="TextBox 9"/>
            <p:cNvSpPr txBox="1"/>
            <p:nvPr/>
          </p:nvSpPr>
          <p:spPr>
            <a:xfrm>
              <a:off x="0" y="66675"/>
              <a:ext cx="6718708" cy="3041441"/>
            </a:xfrm>
            <a:prstGeom prst="rect">
              <a:avLst/>
            </a:prstGeom>
          </p:spPr>
          <p:txBody>
            <a:bodyPr lIns="0" tIns="0" rIns="0" bIns="0" rtlCol="0" anchor="t">
              <a:spAutoFit/>
            </a:bodyPr>
            <a:lstStyle/>
            <a:p>
              <a:pPr algn="r">
                <a:lnSpc>
                  <a:spcPts val="8800"/>
                </a:lnSpc>
              </a:pPr>
              <a:r>
                <a:rPr lang="en-US" sz="8000">
                  <a:solidFill>
                    <a:srgbClr val="111B1E"/>
                  </a:solidFill>
                  <a:latin typeface="Cormorant Garamond Bold"/>
                </a:rPr>
                <a:t>How does it Connect Us</a:t>
              </a:r>
            </a:p>
          </p:txBody>
        </p:sp>
        <p:sp>
          <p:nvSpPr>
            <p:cNvPr id="10" name="TextBox 10"/>
            <p:cNvSpPr txBox="1"/>
            <p:nvPr/>
          </p:nvSpPr>
          <p:spPr>
            <a:xfrm>
              <a:off x="0" y="3589676"/>
              <a:ext cx="6718708" cy="2795096"/>
            </a:xfrm>
            <a:prstGeom prst="rect">
              <a:avLst/>
            </a:prstGeom>
          </p:spPr>
          <p:txBody>
            <a:bodyPr lIns="0" tIns="0" rIns="0" bIns="0" rtlCol="0" anchor="t">
              <a:spAutoFit/>
            </a:bodyPr>
            <a:lstStyle/>
            <a:p>
              <a:pPr algn="r">
                <a:lnSpc>
                  <a:spcPts val="4199"/>
                </a:lnSpc>
              </a:pPr>
              <a:r>
                <a:rPr lang="en-US" sz="2999" spc="29">
                  <a:solidFill>
                    <a:srgbClr val="111B1E"/>
                  </a:solidFill>
                  <a:latin typeface="Assistant Regular"/>
                </a:rPr>
                <a:t>Presentations are tools</a:t>
              </a:r>
              <a:r>
                <a:rPr lang="en-US" sz="3000" spc="30">
                  <a:solidFill>
                    <a:srgbClr val="111B1E"/>
                  </a:solidFill>
                  <a:latin typeface="Assistant Regular"/>
                </a:rPr>
                <a:t> </a:t>
              </a:r>
              <a:r>
                <a:rPr lang="en-US" sz="2999" spc="29">
                  <a:solidFill>
                    <a:srgbClr val="111B1E"/>
                  </a:solidFill>
                  <a:latin typeface="Assistant Regular"/>
                </a:rPr>
                <a:t>that can be used as demons</a:t>
              </a:r>
              <a:r>
                <a:rPr lang="en-US" sz="3000" spc="30">
                  <a:solidFill>
                    <a:srgbClr val="111B1E"/>
                  </a:solidFill>
                  <a:latin typeface="Assistant Regular"/>
                </a:rPr>
                <a:t>trati</a:t>
              </a:r>
              <a:r>
                <a:rPr lang="en-US" sz="2999" spc="29">
                  <a:solidFill>
                    <a:srgbClr val="111B1E"/>
                  </a:solidFill>
                  <a:latin typeface="Assistant Regular"/>
                </a:rPr>
                <a:t>ons, lectures, speeches</a:t>
              </a:r>
              <a:r>
                <a:rPr lang="en-US" sz="3000" spc="30">
                  <a:solidFill>
                    <a:srgbClr val="111B1E"/>
                  </a:solidFill>
                  <a:latin typeface="Assistant Regular"/>
                </a:rPr>
                <a:t>, r</a:t>
              </a:r>
              <a:r>
                <a:rPr lang="en-US" sz="2999" spc="29">
                  <a:solidFill>
                    <a:srgbClr val="111B1E"/>
                  </a:solidFill>
                  <a:latin typeface="Assistant Regular"/>
                </a:rPr>
                <a:t>eports</a:t>
              </a:r>
              <a:r>
                <a:rPr lang="en-US" sz="3000" spc="30">
                  <a:solidFill>
                    <a:srgbClr val="111B1E"/>
                  </a:solidFill>
                  <a:latin typeface="Assistant Regular"/>
                </a:rPr>
                <a:t>,</a:t>
              </a:r>
              <a:r>
                <a:rPr lang="en-US" sz="2999" spc="29">
                  <a:solidFill>
                    <a:srgbClr val="111B1E"/>
                  </a:solidFill>
                  <a:latin typeface="Assistant Regular"/>
                </a:rPr>
                <a:t> and more.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rot="-5400000">
            <a:off x="-2428044" y="4205521"/>
            <a:ext cx="6905933" cy="552292"/>
          </a:xfrm>
          <a:prstGeom prst="rect">
            <a:avLst/>
          </a:prstGeom>
        </p:spPr>
        <p:txBody>
          <a:bodyPr lIns="0" tIns="0" rIns="0" bIns="0" rtlCol="0" anchor="t">
            <a:spAutoFit/>
          </a:bodyPr>
          <a:lstStyle/>
          <a:p>
            <a:pPr algn="r">
              <a:lnSpc>
                <a:spcPts val="4420"/>
              </a:lnSpc>
            </a:pPr>
            <a:r>
              <a:rPr lang="en-US" sz="3400" spc="204">
                <a:solidFill>
                  <a:srgbClr val="111B1E"/>
                </a:solidFill>
                <a:latin typeface="Assistant Regular Bold"/>
              </a:rPr>
              <a:t>LIFE BEFORE THE INTERNET</a:t>
            </a:r>
          </a:p>
        </p:txBody>
      </p:sp>
      <p:sp>
        <p:nvSpPr>
          <p:cNvPr id="3" name="TextBox 3"/>
          <p:cNvSpPr txBox="1"/>
          <p:nvPr/>
        </p:nvSpPr>
        <p:spPr>
          <a:xfrm>
            <a:off x="2704735" y="8450954"/>
            <a:ext cx="5410935" cy="1045780"/>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sp>
        <p:nvSpPr>
          <p:cNvPr id="4" name="AutoShape 4"/>
          <p:cNvSpPr/>
          <p:nvPr/>
        </p:nvSpPr>
        <p:spPr>
          <a:xfrm>
            <a:off x="1946020" y="-133589"/>
            <a:ext cx="25347" cy="11612150"/>
          </a:xfrm>
          <a:prstGeom prst="rect">
            <a:avLst/>
          </a:prstGeom>
          <a:solidFill>
            <a:srgbClr val="111B1E">
              <a:alpha val="29803"/>
            </a:srgbClr>
          </a:solidFill>
        </p:spPr>
      </p:sp>
      <p:pic>
        <p:nvPicPr>
          <p:cNvPr id="5" name="Picture 5"/>
          <p:cNvPicPr>
            <a:picLocks noChangeAspect="1"/>
          </p:cNvPicPr>
          <p:nvPr/>
        </p:nvPicPr>
        <p:blipFill>
          <a:blip r:embed="rId2"/>
          <a:srcRect l="19780" r="19780"/>
          <a:stretch>
            <a:fillRect/>
          </a:stretch>
        </p:blipFill>
        <p:spPr>
          <a:xfrm>
            <a:off x="2438402" y="-133589"/>
            <a:ext cx="5943600" cy="6515100"/>
          </a:xfrm>
          <a:prstGeom prst="rect">
            <a:avLst/>
          </a:prstGeom>
        </p:spPr>
      </p:pic>
      <p:sp>
        <p:nvSpPr>
          <p:cNvPr id="6" name="TextBox 6"/>
          <p:cNvSpPr txBox="1"/>
          <p:nvPr/>
        </p:nvSpPr>
        <p:spPr>
          <a:xfrm>
            <a:off x="11696333" y="971550"/>
            <a:ext cx="5410935" cy="1045780"/>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sp>
        <p:nvSpPr>
          <p:cNvPr id="7" name="AutoShape 7"/>
          <p:cNvSpPr/>
          <p:nvPr/>
        </p:nvSpPr>
        <p:spPr>
          <a:xfrm>
            <a:off x="10937618" y="-133589"/>
            <a:ext cx="25347" cy="11612150"/>
          </a:xfrm>
          <a:prstGeom prst="rect">
            <a:avLst/>
          </a:prstGeom>
          <a:solidFill>
            <a:srgbClr val="111B1E">
              <a:alpha val="29803"/>
            </a:srgbClr>
          </a:solidFill>
        </p:spPr>
      </p:sp>
      <p:pic>
        <p:nvPicPr>
          <p:cNvPr id="8" name="Picture 8"/>
          <p:cNvPicPr>
            <a:picLocks noChangeAspect="1"/>
          </p:cNvPicPr>
          <p:nvPr/>
        </p:nvPicPr>
        <p:blipFill>
          <a:blip r:embed="rId3"/>
          <a:srcRect t="26831"/>
          <a:stretch>
            <a:fillRect/>
          </a:stretch>
        </p:blipFill>
        <p:spPr>
          <a:xfrm>
            <a:off x="11430000" y="3771900"/>
            <a:ext cx="5943600" cy="6515100"/>
          </a:xfrm>
          <a:prstGeom prst="rect">
            <a:avLst/>
          </a:prstGeom>
        </p:spPr>
      </p:pic>
      <p:sp>
        <p:nvSpPr>
          <p:cNvPr id="9" name="TextBox 9"/>
          <p:cNvSpPr txBox="1"/>
          <p:nvPr/>
        </p:nvSpPr>
        <p:spPr>
          <a:xfrm rot="-5400000">
            <a:off x="6639198" y="5681588"/>
            <a:ext cx="6601133" cy="552292"/>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LIFE WITH THE INTERNET</a:t>
            </a:r>
          </a:p>
        </p:txBody>
      </p:sp>
      <p:sp>
        <p:nvSpPr>
          <p:cNvPr id="10" name="AutoShape 10"/>
          <p:cNvSpPr/>
          <p:nvPr/>
        </p:nvSpPr>
        <p:spPr>
          <a:xfrm>
            <a:off x="8953500" y="-133589"/>
            <a:ext cx="25347" cy="11612150"/>
          </a:xfrm>
          <a:prstGeom prst="rect">
            <a:avLst/>
          </a:prstGeom>
          <a:solidFill>
            <a:srgbClr val="111B1E">
              <a:alpha val="29803"/>
            </a:srgbClr>
          </a:solidFill>
        </p:spPr>
      </p:sp>
      <p:sp>
        <p:nvSpPr>
          <p:cNvPr id="11" name="AutoShape 11"/>
          <p:cNvSpPr/>
          <p:nvPr/>
        </p:nvSpPr>
        <p:spPr>
          <a:xfrm>
            <a:off x="-419594" y="8727023"/>
            <a:ext cx="2390961" cy="1941709"/>
          </a:xfrm>
          <a:prstGeom prst="rect">
            <a:avLst/>
          </a:prstGeom>
          <a:solidFill>
            <a:srgbClr val="111B1E"/>
          </a:solidFill>
        </p:spPr>
      </p:sp>
      <p:sp>
        <p:nvSpPr>
          <p:cNvPr id="12" name="AutoShape 12"/>
          <p:cNvSpPr/>
          <p:nvPr/>
        </p:nvSpPr>
        <p:spPr>
          <a:xfrm>
            <a:off x="8978847" y="-16405"/>
            <a:ext cx="1959936" cy="1539420"/>
          </a:xfrm>
          <a:prstGeom prst="rect">
            <a:avLst/>
          </a:prstGeom>
          <a:solidFill>
            <a:srgbClr val="111B1E"/>
          </a:solid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45314" y="10081080"/>
            <a:ext cx="7789236" cy="434520"/>
          </a:xfrm>
          <a:prstGeom prst="rect">
            <a:avLst/>
          </a:prstGeom>
          <a:solidFill>
            <a:srgbClr val="111B1E"/>
          </a:solidFill>
        </p:spPr>
      </p:sp>
      <p:grpSp>
        <p:nvGrpSpPr>
          <p:cNvPr id="3" name="Group 3"/>
          <p:cNvGrpSpPr/>
          <p:nvPr/>
        </p:nvGrpSpPr>
        <p:grpSpPr>
          <a:xfrm>
            <a:off x="3034665" y="4155715"/>
            <a:ext cx="5572433" cy="1975570"/>
            <a:chOff x="0" y="0"/>
            <a:chExt cx="7429911" cy="2634093"/>
          </a:xfrm>
        </p:grpSpPr>
        <p:sp>
          <p:nvSpPr>
            <p:cNvPr id="4" name="TextBox 4"/>
            <p:cNvSpPr txBox="1"/>
            <p:nvPr/>
          </p:nvSpPr>
          <p:spPr>
            <a:xfrm>
              <a:off x="0" y="1910404"/>
              <a:ext cx="7429911" cy="723689"/>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FROM THEN TO NOW</a:t>
              </a:r>
            </a:p>
          </p:txBody>
        </p:sp>
        <p:sp>
          <p:nvSpPr>
            <p:cNvPr id="5" name="TextBox 5"/>
            <p:cNvSpPr txBox="1"/>
            <p:nvPr/>
          </p:nvSpPr>
          <p:spPr>
            <a:xfrm>
              <a:off x="0" y="66675"/>
              <a:ext cx="7429911" cy="1555116"/>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Timeline</a:t>
              </a:r>
            </a:p>
          </p:txBody>
        </p:sp>
      </p:grpSp>
      <p:grpSp>
        <p:nvGrpSpPr>
          <p:cNvPr id="6" name="Group 6"/>
          <p:cNvGrpSpPr/>
          <p:nvPr/>
        </p:nvGrpSpPr>
        <p:grpSpPr>
          <a:xfrm>
            <a:off x="11039169" y="1361613"/>
            <a:ext cx="6220131" cy="1624792"/>
            <a:chOff x="0" y="0"/>
            <a:chExt cx="8293508" cy="2166389"/>
          </a:xfrm>
        </p:grpSpPr>
        <p:sp>
          <p:nvSpPr>
            <p:cNvPr id="7" name="TextBox 7"/>
            <p:cNvSpPr txBox="1"/>
            <p:nvPr/>
          </p:nvSpPr>
          <p:spPr>
            <a:xfrm>
              <a:off x="0" y="-57150"/>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NPL NETWORK &amp; ARPANET</a:t>
              </a:r>
            </a:p>
          </p:txBody>
        </p:sp>
        <p:sp>
          <p:nvSpPr>
            <p:cNvPr id="8" name="TextBox 8"/>
            <p:cNvSpPr txBox="1"/>
            <p:nvPr/>
          </p:nvSpPr>
          <p:spPr>
            <a:xfrm>
              <a:off x="0" y="895213"/>
              <a:ext cx="82935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 that can be used as lectures.</a:t>
              </a:r>
            </a:p>
          </p:txBody>
        </p:sp>
      </p:grpSp>
      <p:sp>
        <p:nvSpPr>
          <p:cNvPr id="9" name="AutoShape 9"/>
          <p:cNvSpPr/>
          <p:nvPr/>
        </p:nvSpPr>
        <p:spPr>
          <a:xfrm>
            <a:off x="9715500" y="-133589"/>
            <a:ext cx="25347" cy="11612150"/>
          </a:xfrm>
          <a:prstGeom prst="rect">
            <a:avLst/>
          </a:prstGeom>
          <a:solidFill>
            <a:srgbClr val="111B1E">
              <a:alpha val="29803"/>
            </a:srgbClr>
          </a:solidFill>
        </p:spPr>
      </p:sp>
      <p:sp>
        <p:nvSpPr>
          <p:cNvPr id="10" name="TextBox 10"/>
          <p:cNvSpPr txBox="1"/>
          <p:nvPr/>
        </p:nvSpPr>
        <p:spPr>
          <a:xfrm rot="-5400000">
            <a:off x="-2167442" y="5880504"/>
            <a:ext cx="63446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11" name="AutoShape 11"/>
          <p:cNvSpPr/>
          <p:nvPr/>
        </p:nvSpPr>
        <p:spPr>
          <a:xfrm>
            <a:off x="1946020" y="-133589"/>
            <a:ext cx="25347" cy="11612150"/>
          </a:xfrm>
          <a:prstGeom prst="rect">
            <a:avLst/>
          </a:prstGeom>
          <a:solidFill>
            <a:srgbClr val="111B1E">
              <a:alpha val="29803"/>
            </a:srgbClr>
          </a:solidFill>
        </p:spPr>
      </p:sp>
      <p:sp>
        <p:nvSpPr>
          <p:cNvPr id="12" name="AutoShape 12"/>
          <p:cNvSpPr/>
          <p:nvPr/>
        </p:nvSpPr>
        <p:spPr>
          <a:xfrm>
            <a:off x="9525000" y="2002559"/>
            <a:ext cx="381000" cy="342900"/>
          </a:xfrm>
          <a:prstGeom prst="rect">
            <a:avLst/>
          </a:prstGeom>
          <a:solidFill>
            <a:srgbClr val="111B1E"/>
          </a:solidFill>
        </p:spPr>
      </p:sp>
      <p:grpSp>
        <p:nvGrpSpPr>
          <p:cNvPr id="13" name="Group 13"/>
          <p:cNvGrpSpPr/>
          <p:nvPr/>
        </p:nvGrpSpPr>
        <p:grpSpPr>
          <a:xfrm>
            <a:off x="11039169" y="4331104"/>
            <a:ext cx="6220131" cy="1624792"/>
            <a:chOff x="0" y="0"/>
            <a:chExt cx="8293508" cy="2166389"/>
          </a:xfrm>
        </p:grpSpPr>
        <p:sp>
          <p:nvSpPr>
            <p:cNvPr id="14" name="TextBox 14"/>
            <p:cNvSpPr txBox="1"/>
            <p:nvPr/>
          </p:nvSpPr>
          <p:spPr>
            <a:xfrm>
              <a:off x="0" y="-57150"/>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TCP/IP</a:t>
              </a:r>
            </a:p>
          </p:txBody>
        </p:sp>
        <p:sp>
          <p:nvSpPr>
            <p:cNvPr id="15" name="TextBox 15"/>
            <p:cNvSpPr txBox="1"/>
            <p:nvPr/>
          </p:nvSpPr>
          <p:spPr>
            <a:xfrm>
              <a:off x="0" y="895213"/>
              <a:ext cx="82935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 that can be used as lectures.</a:t>
              </a:r>
            </a:p>
          </p:txBody>
        </p:sp>
      </p:grpSp>
      <p:sp>
        <p:nvSpPr>
          <p:cNvPr id="16" name="AutoShape 16"/>
          <p:cNvSpPr/>
          <p:nvPr/>
        </p:nvSpPr>
        <p:spPr>
          <a:xfrm>
            <a:off x="9525000" y="4972050"/>
            <a:ext cx="381000" cy="342900"/>
          </a:xfrm>
          <a:prstGeom prst="rect">
            <a:avLst/>
          </a:prstGeom>
          <a:solidFill>
            <a:srgbClr val="111B1E"/>
          </a:solidFill>
        </p:spPr>
      </p:sp>
      <p:grpSp>
        <p:nvGrpSpPr>
          <p:cNvPr id="17" name="Group 17"/>
          <p:cNvGrpSpPr/>
          <p:nvPr/>
        </p:nvGrpSpPr>
        <p:grpSpPr>
          <a:xfrm>
            <a:off x="11039169" y="7156986"/>
            <a:ext cx="6220131" cy="1624792"/>
            <a:chOff x="0" y="0"/>
            <a:chExt cx="8293508" cy="2166389"/>
          </a:xfrm>
        </p:grpSpPr>
        <p:sp>
          <p:nvSpPr>
            <p:cNvPr id="18" name="TextBox 18"/>
            <p:cNvSpPr txBox="1"/>
            <p:nvPr/>
          </p:nvSpPr>
          <p:spPr>
            <a:xfrm>
              <a:off x="0" y="-57150"/>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CERN &amp; EUROPEAN INTERNET</a:t>
              </a:r>
            </a:p>
          </p:txBody>
        </p:sp>
        <p:sp>
          <p:nvSpPr>
            <p:cNvPr id="19" name="TextBox 19"/>
            <p:cNvSpPr txBox="1"/>
            <p:nvPr/>
          </p:nvSpPr>
          <p:spPr>
            <a:xfrm>
              <a:off x="0" y="895213"/>
              <a:ext cx="82935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communication tools that can be used as lectures.</a:t>
              </a:r>
            </a:p>
          </p:txBody>
        </p:sp>
      </p:grpSp>
      <p:sp>
        <p:nvSpPr>
          <p:cNvPr id="20" name="AutoShape 20"/>
          <p:cNvSpPr/>
          <p:nvPr/>
        </p:nvSpPr>
        <p:spPr>
          <a:xfrm>
            <a:off x="9525000" y="7797932"/>
            <a:ext cx="381000" cy="342900"/>
          </a:xfrm>
          <a:prstGeom prst="rect">
            <a:avLst/>
          </a:prstGeom>
          <a:solidFill>
            <a:srgbClr val="111B1E"/>
          </a:solidFill>
        </p:spPr>
      </p:sp>
      <p:sp>
        <p:nvSpPr>
          <p:cNvPr id="21" name="AutoShape 21"/>
          <p:cNvSpPr/>
          <p:nvPr/>
        </p:nvSpPr>
        <p:spPr>
          <a:xfrm>
            <a:off x="-712470" y="-236896"/>
            <a:ext cx="2683836" cy="2301420"/>
          </a:xfrm>
          <a:prstGeom prst="rect">
            <a:avLst/>
          </a:prstGeom>
          <a:solidFill>
            <a:srgbClr val="111B1E"/>
          </a:solid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58311" y="3487260"/>
            <a:ext cx="5039031" cy="3379155"/>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What the Internet Provides</a:t>
            </a:r>
          </a:p>
        </p:txBody>
      </p:sp>
      <p:sp>
        <p:nvSpPr>
          <p:cNvPr id="3" name="AutoShape 3"/>
          <p:cNvSpPr/>
          <p:nvPr/>
        </p:nvSpPr>
        <p:spPr>
          <a:xfrm>
            <a:off x="8918320" y="0"/>
            <a:ext cx="25347" cy="11612150"/>
          </a:xfrm>
          <a:prstGeom prst="rect">
            <a:avLst/>
          </a:prstGeom>
          <a:solidFill>
            <a:srgbClr val="111B1E">
              <a:alpha val="29803"/>
            </a:srgbClr>
          </a:solidFill>
        </p:spPr>
      </p:sp>
      <p:grpSp>
        <p:nvGrpSpPr>
          <p:cNvPr id="4" name="Group 4"/>
          <p:cNvGrpSpPr/>
          <p:nvPr/>
        </p:nvGrpSpPr>
        <p:grpSpPr>
          <a:xfrm>
            <a:off x="1371600" y="1661239"/>
            <a:ext cx="6220131" cy="6964523"/>
            <a:chOff x="0" y="0"/>
            <a:chExt cx="8293508" cy="9286030"/>
          </a:xfrm>
        </p:grpSpPr>
        <p:sp>
          <p:nvSpPr>
            <p:cNvPr id="5" name="TextBox 5"/>
            <p:cNvSpPr txBox="1"/>
            <p:nvPr/>
          </p:nvSpPr>
          <p:spPr>
            <a:xfrm>
              <a:off x="0" y="876540"/>
              <a:ext cx="8293508" cy="1375323"/>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sp>
          <p:nvSpPr>
            <p:cNvPr id="6" name="TextBox 6"/>
            <p:cNvSpPr txBox="1"/>
            <p:nvPr/>
          </p:nvSpPr>
          <p:spPr>
            <a:xfrm>
              <a:off x="0" y="-57150"/>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EDUCATION</a:t>
              </a:r>
            </a:p>
          </p:txBody>
        </p:sp>
        <p:sp>
          <p:nvSpPr>
            <p:cNvPr id="7" name="TextBox 7"/>
            <p:cNvSpPr txBox="1"/>
            <p:nvPr/>
          </p:nvSpPr>
          <p:spPr>
            <a:xfrm>
              <a:off x="0" y="4195516"/>
              <a:ext cx="8293508" cy="1375323"/>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sp>
          <p:nvSpPr>
            <p:cNvPr id="8" name="TextBox 8"/>
            <p:cNvSpPr txBox="1"/>
            <p:nvPr/>
          </p:nvSpPr>
          <p:spPr>
            <a:xfrm>
              <a:off x="0" y="3261825"/>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ENTERTAINMENT</a:t>
              </a:r>
            </a:p>
          </p:txBody>
        </p:sp>
        <p:sp>
          <p:nvSpPr>
            <p:cNvPr id="9" name="TextBox 9"/>
            <p:cNvSpPr txBox="1"/>
            <p:nvPr/>
          </p:nvSpPr>
          <p:spPr>
            <a:xfrm>
              <a:off x="0" y="7910707"/>
              <a:ext cx="8293508" cy="1375323"/>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sp>
          <p:nvSpPr>
            <p:cNvPr id="10" name="TextBox 10"/>
            <p:cNvSpPr txBox="1"/>
            <p:nvPr/>
          </p:nvSpPr>
          <p:spPr>
            <a:xfrm>
              <a:off x="0" y="6977017"/>
              <a:ext cx="82935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BUSINESS</a:t>
              </a:r>
            </a:p>
          </p:txBody>
        </p:sp>
      </p:gr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62262"/>
            <a:ext cx="6878058" cy="410933"/>
          </a:xfrm>
          <a:prstGeom prst="rect">
            <a:avLst/>
          </a:prstGeom>
        </p:spPr>
        <p:txBody>
          <a:bodyPr lIns="0" tIns="0" rIns="0" bIns="0" rtlCol="0" anchor="t">
            <a:spAutoFit/>
          </a:bodyPr>
          <a:lstStyle/>
          <a:p>
            <a:pPr>
              <a:lnSpc>
                <a:spcPts val="3359"/>
              </a:lnSpc>
            </a:pPr>
            <a:r>
              <a:rPr lang="en-US" sz="2399" spc="143">
                <a:solidFill>
                  <a:srgbClr val="FFFFFF"/>
                </a:solidFill>
                <a:latin typeface="Cormorant Garamond Bold"/>
              </a:rPr>
              <a:t>Comstech • Oct. 15, 2020</a:t>
            </a:r>
          </a:p>
        </p:txBody>
      </p:sp>
      <p:sp>
        <p:nvSpPr>
          <p:cNvPr id="14" name="AutoShape 14"/>
          <p:cNvSpPr/>
          <p:nvPr/>
        </p:nvSpPr>
        <p:spPr>
          <a:xfrm>
            <a:off x="0" y="0"/>
            <a:ext cx="419100" cy="419100"/>
          </a:xfrm>
          <a:prstGeom prst="rect">
            <a:avLst/>
          </a:prstGeom>
          <a:solidFill>
            <a:srgbClr val="111B1E"/>
          </a:solid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11294" y="5127733"/>
            <a:ext cx="12722866" cy="31534"/>
          </a:xfrm>
          <a:prstGeom prst="rect">
            <a:avLst/>
          </a:prstGeom>
          <a:solidFill>
            <a:srgbClr val="111B1E">
              <a:alpha val="29803"/>
            </a:srgbClr>
          </a:solidFill>
        </p:spPr>
      </p:sp>
      <p:sp>
        <p:nvSpPr>
          <p:cNvPr id="3" name="TextBox 3"/>
          <p:cNvSpPr txBox="1"/>
          <p:nvPr/>
        </p:nvSpPr>
        <p:spPr>
          <a:xfrm>
            <a:off x="1028700" y="1038225"/>
            <a:ext cx="4477758" cy="1804013"/>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Usage Milestones</a:t>
            </a:r>
          </a:p>
        </p:txBody>
      </p:sp>
      <p:grpSp>
        <p:nvGrpSpPr>
          <p:cNvPr id="4" name="Group 4"/>
          <p:cNvGrpSpPr/>
          <p:nvPr/>
        </p:nvGrpSpPr>
        <p:grpSpPr>
          <a:xfrm>
            <a:off x="7549367" y="1437475"/>
            <a:ext cx="3858571" cy="2088694"/>
            <a:chOff x="0" y="0"/>
            <a:chExt cx="5144761" cy="2784925"/>
          </a:xfrm>
        </p:grpSpPr>
        <p:sp>
          <p:nvSpPr>
            <p:cNvPr id="5" name="TextBox 5"/>
            <p:cNvSpPr txBox="1"/>
            <p:nvPr/>
          </p:nvSpPr>
          <p:spPr>
            <a:xfrm>
              <a:off x="0" y="-57150"/>
              <a:ext cx="514476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EMAIL &amp; USENET</a:t>
              </a:r>
            </a:p>
          </p:txBody>
        </p:sp>
        <p:sp>
          <p:nvSpPr>
            <p:cNvPr id="6" name="TextBox 6"/>
            <p:cNvSpPr txBox="1"/>
            <p:nvPr/>
          </p:nvSpPr>
          <p:spPr>
            <a:xfrm>
              <a:off x="0" y="859322"/>
              <a:ext cx="5098266" cy="1925603"/>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7" name="AutoShape 7"/>
          <p:cNvSpPr/>
          <p:nvPr/>
        </p:nvSpPr>
        <p:spPr>
          <a:xfrm>
            <a:off x="12388003" y="-602174"/>
            <a:ext cx="25347" cy="11612150"/>
          </a:xfrm>
          <a:prstGeom prst="rect">
            <a:avLst/>
          </a:prstGeom>
          <a:solidFill>
            <a:srgbClr val="111B1E">
              <a:alpha val="29803"/>
            </a:srgbClr>
          </a:solidFill>
        </p:spPr>
      </p:sp>
      <p:grpSp>
        <p:nvGrpSpPr>
          <p:cNvPr id="8" name="Group 8"/>
          <p:cNvGrpSpPr/>
          <p:nvPr/>
        </p:nvGrpSpPr>
        <p:grpSpPr>
          <a:xfrm>
            <a:off x="13400729" y="1437475"/>
            <a:ext cx="3858571" cy="2088694"/>
            <a:chOff x="0" y="0"/>
            <a:chExt cx="5144761" cy="2784925"/>
          </a:xfrm>
        </p:grpSpPr>
        <p:sp>
          <p:nvSpPr>
            <p:cNvPr id="9" name="TextBox 9"/>
            <p:cNvSpPr txBox="1"/>
            <p:nvPr/>
          </p:nvSpPr>
          <p:spPr>
            <a:xfrm>
              <a:off x="0" y="-57150"/>
              <a:ext cx="5144761" cy="703031"/>
            </a:xfrm>
            <a:prstGeom prst="rect">
              <a:avLst/>
            </a:prstGeom>
          </p:spPr>
          <p:txBody>
            <a:bodyPr lIns="0" tIns="0" rIns="0" bIns="0" rtlCol="0" anchor="t">
              <a:spAutoFit/>
            </a:bodyPr>
            <a:lstStyle/>
            <a:p>
              <a:pPr>
                <a:lnSpc>
                  <a:spcPts val="4479"/>
                </a:lnSpc>
              </a:pPr>
              <a:r>
                <a:rPr lang="en-US" sz="3199" spc="287">
                  <a:solidFill>
                    <a:srgbClr val="111B1E"/>
                  </a:solidFill>
                  <a:latin typeface="Assistant Regular"/>
                </a:rPr>
                <a:t>HTTP &amp; WWW</a:t>
              </a:r>
            </a:p>
          </p:txBody>
        </p:sp>
        <p:sp>
          <p:nvSpPr>
            <p:cNvPr id="10" name="TextBox 10"/>
            <p:cNvSpPr txBox="1"/>
            <p:nvPr/>
          </p:nvSpPr>
          <p:spPr>
            <a:xfrm>
              <a:off x="0" y="859322"/>
              <a:ext cx="5144761" cy="1925603"/>
            </a:xfrm>
            <a:prstGeom prst="rect">
              <a:avLst/>
            </a:prstGeom>
          </p:spPr>
          <p:txBody>
            <a:bodyPr lIns="0" tIns="0" rIns="0" bIns="0" rtlCol="0" anchor="t">
              <a:spAutoFit/>
            </a:bodyPr>
            <a:lstStyle/>
            <a:p>
              <a:pPr>
                <a:lnSpc>
                  <a:spcPts val="3920"/>
                </a:lnSpc>
              </a:pPr>
              <a:r>
                <a:rPr lang="en-US" sz="2800">
                  <a:solidFill>
                    <a:srgbClr val="111B1E"/>
                  </a:solidFill>
                  <a:latin typeface="Assistant Regular"/>
                </a:rPr>
                <a:t>Presentations are tools that can be used as lectures.</a:t>
              </a:r>
            </a:p>
          </p:txBody>
        </p:sp>
      </p:grpSp>
      <p:grpSp>
        <p:nvGrpSpPr>
          <p:cNvPr id="11" name="Group 11"/>
          <p:cNvGrpSpPr/>
          <p:nvPr/>
        </p:nvGrpSpPr>
        <p:grpSpPr>
          <a:xfrm>
            <a:off x="7549367" y="6246419"/>
            <a:ext cx="3823699" cy="2648573"/>
            <a:chOff x="0" y="0"/>
            <a:chExt cx="5098266" cy="3531430"/>
          </a:xfrm>
        </p:grpSpPr>
        <p:sp>
          <p:nvSpPr>
            <p:cNvPr id="12" name="TextBox 12"/>
            <p:cNvSpPr txBox="1"/>
            <p:nvPr/>
          </p:nvSpPr>
          <p:spPr>
            <a:xfrm>
              <a:off x="0" y="-57150"/>
              <a:ext cx="5098266" cy="1457285"/>
            </a:xfrm>
            <a:prstGeom prst="rect">
              <a:avLst/>
            </a:prstGeom>
          </p:spPr>
          <p:txBody>
            <a:bodyPr lIns="0" tIns="0" rIns="0" bIns="0" rtlCol="0" anchor="t">
              <a:spAutoFit/>
            </a:bodyPr>
            <a:lstStyle/>
            <a:p>
              <a:pPr>
                <a:lnSpc>
                  <a:spcPts val="4479"/>
                </a:lnSpc>
              </a:pPr>
              <a:r>
                <a:rPr lang="en-US" sz="3199" spc="287">
                  <a:solidFill>
                    <a:srgbClr val="111B1E"/>
                  </a:solidFill>
                  <a:latin typeface="Assistant Regular"/>
                </a:rPr>
                <a:t>SEARCH</a:t>
              </a:r>
            </a:p>
            <a:p>
              <a:pPr>
                <a:lnSpc>
                  <a:spcPts val="4479"/>
                </a:lnSpc>
              </a:pPr>
              <a:r>
                <a:rPr lang="en-US" sz="3199" spc="287">
                  <a:solidFill>
                    <a:srgbClr val="111B1E"/>
                  </a:solidFill>
                  <a:latin typeface="Assistant Regular"/>
                </a:rPr>
                <a:t>ENGINES</a:t>
              </a:r>
            </a:p>
          </p:txBody>
        </p:sp>
        <p:sp>
          <p:nvSpPr>
            <p:cNvPr id="13" name="TextBox 13"/>
            <p:cNvSpPr txBox="1"/>
            <p:nvPr/>
          </p:nvSpPr>
          <p:spPr>
            <a:xfrm>
              <a:off x="0" y="1605828"/>
              <a:ext cx="5098266" cy="1925603"/>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grpSp>
        <p:nvGrpSpPr>
          <p:cNvPr id="14" name="Group 14"/>
          <p:cNvGrpSpPr/>
          <p:nvPr/>
        </p:nvGrpSpPr>
        <p:grpSpPr>
          <a:xfrm>
            <a:off x="13400729" y="6246419"/>
            <a:ext cx="3858571" cy="2648573"/>
            <a:chOff x="0" y="0"/>
            <a:chExt cx="5144761" cy="3531430"/>
          </a:xfrm>
        </p:grpSpPr>
        <p:sp>
          <p:nvSpPr>
            <p:cNvPr id="15" name="TextBox 15"/>
            <p:cNvSpPr txBox="1"/>
            <p:nvPr/>
          </p:nvSpPr>
          <p:spPr>
            <a:xfrm>
              <a:off x="0" y="-57150"/>
              <a:ext cx="5144761" cy="1457285"/>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MOBILE COMPUTING</a:t>
              </a:r>
            </a:p>
          </p:txBody>
        </p:sp>
        <p:sp>
          <p:nvSpPr>
            <p:cNvPr id="16" name="TextBox 16"/>
            <p:cNvSpPr txBox="1"/>
            <p:nvPr/>
          </p:nvSpPr>
          <p:spPr>
            <a:xfrm>
              <a:off x="0" y="1605828"/>
              <a:ext cx="5144761" cy="1925603"/>
            </a:xfrm>
            <a:prstGeom prst="rect">
              <a:avLst/>
            </a:prstGeom>
          </p:spPr>
          <p:txBody>
            <a:bodyPr lIns="0" tIns="0" rIns="0" bIns="0" rtlCol="0" anchor="t">
              <a:spAutoFit/>
            </a:bodyPr>
            <a:lstStyle/>
            <a:p>
              <a:pPr>
                <a:lnSpc>
                  <a:spcPts val="3920"/>
                </a:lnSpc>
              </a:pPr>
              <a:r>
                <a:rPr lang="en-US" sz="2800">
                  <a:solidFill>
                    <a:srgbClr val="111B1E"/>
                  </a:solidFill>
                  <a:latin typeface="Assistant Regular"/>
                </a:rPr>
                <a:t>Presentations are tools that can be used as lectures.</a:t>
              </a:r>
            </a:p>
          </p:txBody>
        </p:sp>
      </p:grpSp>
      <p:sp>
        <p:nvSpPr>
          <p:cNvPr id="17" name="TextBox 17"/>
          <p:cNvSpPr txBox="1"/>
          <p:nvPr/>
        </p:nvSpPr>
        <p:spPr>
          <a:xfrm>
            <a:off x="1028700" y="8847367"/>
            <a:ext cx="44777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18" name="AutoShape 18"/>
          <p:cNvSpPr/>
          <p:nvPr/>
        </p:nvSpPr>
        <p:spPr>
          <a:xfrm>
            <a:off x="-17439" y="10099022"/>
            <a:ext cx="6608136" cy="910954"/>
          </a:xfrm>
          <a:prstGeom prst="rect">
            <a:avLst/>
          </a:prstGeom>
          <a:solidFill>
            <a:srgbClr val="111B1E"/>
          </a:solidFill>
        </p:spPr>
      </p:sp>
      <p:sp>
        <p:nvSpPr>
          <p:cNvPr id="19" name="AutoShape 19"/>
          <p:cNvSpPr/>
          <p:nvPr/>
        </p:nvSpPr>
        <p:spPr>
          <a:xfrm>
            <a:off x="6580659" y="-602174"/>
            <a:ext cx="25347" cy="11612150"/>
          </a:xfrm>
          <a:prstGeom prst="rect">
            <a:avLst/>
          </a:prstGeom>
          <a:solidFill>
            <a:srgbClr val="111B1E">
              <a:alpha val="29803"/>
            </a:srgbClr>
          </a:solidFill>
        </p:spPr>
      </p:sp>
      <p:sp>
        <p:nvSpPr>
          <p:cNvPr id="20" name="AutoShape 20"/>
          <p:cNvSpPr/>
          <p:nvPr/>
        </p:nvSpPr>
        <p:spPr>
          <a:xfrm>
            <a:off x="0" y="0"/>
            <a:ext cx="419100" cy="419100"/>
          </a:xfrm>
          <a:prstGeom prst="rect">
            <a:avLst/>
          </a:prstGeom>
          <a:solidFill>
            <a:srgbClr val="111B1E"/>
          </a:solid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503501"/>
            <a:ext cx="5953433" cy="3279998"/>
            <a:chOff x="0" y="0"/>
            <a:chExt cx="7937911" cy="4373331"/>
          </a:xfrm>
        </p:grpSpPr>
        <p:sp>
          <p:nvSpPr>
            <p:cNvPr id="3" name="TextBox 3"/>
            <p:cNvSpPr txBox="1"/>
            <p:nvPr/>
          </p:nvSpPr>
          <p:spPr>
            <a:xfrm>
              <a:off x="0" y="3649642"/>
              <a:ext cx="7937911" cy="723689"/>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BASED ON ALEXA RANKINGS</a:t>
              </a:r>
            </a:p>
          </p:txBody>
        </p:sp>
        <p:sp>
          <p:nvSpPr>
            <p:cNvPr id="4" name="TextBox 4"/>
            <p:cNvSpPr txBox="1"/>
            <p:nvPr/>
          </p:nvSpPr>
          <p:spPr>
            <a:xfrm>
              <a:off x="0" y="66675"/>
              <a:ext cx="7937911" cy="3041441"/>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Most Used Websites</a:t>
              </a:r>
            </a:p>
          </p:txBody>
        </p:sp>
      </p:grpSp>
      <p:sp>
        <p:nvSpPr>
          <p:cNvPr id="5" name="AutoShape 5"/>
          <p:cNvSpPr/>
          <p:nvPr/>
        </p:nvSpPr>
        <p:spPr>
          <a:xfrm>
            <a:off x="16110511" y="-662575"/>
            <a:ext cx="25347" cy="11612150"/>
          </a:xfrm>
          <a:prstGeom prst="rect">
            <a:avLst/>
          </a:prstGeom>
          <a:solidFill>
            <a:srgbClr val="111B1E">
              <a:alpha val="29803"/>
            </a:srgbClr>
          </a:solidFill>
        </p:spPr>
      </p:sp>
      <p:sp>
        <p:nvSpPr>
          <p:cNvPr id="6" name="TextBox 6"/>
          <p:cNvSpPr txBox="1"/>
          <p:nvPr/>
        </p:nvSpPr>
        <p:spPr>
          <a:xfrm rot="5400000">
            <a:off x="13291633" y="4814712"/>
            <a:ext cx="79829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7" name="AutoShape 7"/>
          <p:cNvSpPr/>
          <p:nvPr/>
        </p:nvSpPr>
        <p:spPr>
          <a:xfrm>
            <a:off x="8104659" y="-602174"/>
            <a:ext cx="25347" cy="11612150"/>
          </a:xfrm>
          <a:prstGeom prst="rect">
            <a:avLst/>
          </a:prstGeom>
          <a:solidFill>
            <a:srgbClr val="111B1E">
              <a:alpha val="29803"/>
            </a:srgbClr>
          </a:solidFill>
        </p:spPr>
      </p:sp>
      <p:sp>
        <p:nvSpPr>
          <p:cNvPr id="8" name="TextBox 8"/>
          <p:cNvSpPr txBox="1"/>
          <p:nvPr/>
        </p:nvSpPr>
        <p:spPr>
          <a:xfrm>
            <a:off x="4043039" y="1792137"/>
            <a:ext cx="3324531" cy="513365"/>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Google</a:t>
            </a:r>
          </a:p>
        </p:txBody>
      </p:sp>
      <p:sp>
        <p:nvSpPr>
          <p:cNvPr id="9" name="AutoShape 9"/>
          <p:cNvSpPr/>
          <p:nvPr/>
        </p:nvSpPr>
        <p:spPr>
          <a:xfrm>
            <a:off x="1028700" y="1028700"/>
            <a:ext cx="2142013" cy="2097388"/>
          </a:xfrm>
          <a:prstGeom prst="rect">
            <a:avLst/>
          </a:prstGeom>
          <a:solidFill>
            <a:srgbClr val="111B1E"/>
          </a:solidFill>
        </p:spPr>
      </p:sp>
      <p:sp>
        <p:nvSpPr>
          <p:cNvPr id="10" name="TextBox 10"/>
          <p:cNvSpPr txBox="1"/>
          <p:nvPr/>
        </p:nvSpPr>
        <p:spPr>
          <a:xfrm>
            <a:off x="4043039" y="4858243"/>
            <a:ext cx="3324531" cy="513365"/>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Youtube</a:t>
            </a:r>
          </a:p>
        </p:txBody>
      </p:sp>
      <p:sp>
        <p:nvSpPr>
          <p:cNvPr id="11" name="AutoShape 11"/>
          <p:cNvSpPr/>
          <p:nvPr/>
        </p:nvSpPr>
        <p:spPr>
          <a:xfrm>
            <a:off x="1028700" y="4094806"/>
            <a:ext cx="2142013" cy="2097388"/>
          </a:xfrm>
          <a:prstGeom prst="rect">
            <a:avLst/>
          </a:prstGeom>
          <a:solidFill>
            <a:srgbClr val="111B1E"/>
          </a:solidFill>
        </p:spPr>
      </p:sp>
      <p:sp>
        <p:nvSpPr>
          <p:cNvPr id="12" name="AutoShape 12"/>
          <p:cNvSpPr/>
          <p:nvPr/>
        </p:nvSpPr>
        <p:spPr>
          <a:xfrm>
            <a:off x="18135600" y="0"/>
            <a:ext cx="1181100" cy="11277600"/>
          </a:xfrm>
          <a:prstGeom prst="rect">
            <a:avLst/>
          </a:prstGeom>
          <a:solidFill>
            <a:srgbClr val="111B1E"/>
          </a:solidFill>
        </p:spPr>
      </p:sp>
      <p:sp>
        <p:nvSpPr>
          <p:cNvPr id="13" name="TextBox 13"/>
          <p:cNvSpPr txBox="1"/>
          <p:nvPr/>
        </p:nvSpPr>
        <p:spPr>
          <a:xfrm>
            <a:off x="4043039" y="7924349"/>
            <a:ext cx="3324531" cy="513365"/>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Facebook</a:t>
            </a:r>
          </a:p>
        </p:txBody>
      </p:sp>
      <p:sp>
        <p:nvSpPr>
          <p:cNvPr id="14" name="AutoShape 14"/>
          <p:cNvSpPr/>
          <p:nvPr/>
        </p:nvSpPr>
        <p:spPr>
          <a:xfrm>
            <a:off x="1028700" y="7160912"/>
            <a:ext cx="2142013" cy="2097388"/>
          </a:xfrm>
          <a:prstGeom prst="rect">
            <a:avLst/>
          </a:prstGeom>
          <a:solidFill>
            <a:srgbClr val="111B1E"/>
          </a:solidFill>
        </p:spPr>
      </p:sp>
      <p:pic>
        <p:nvPicPr>
          <p:cNvPr id="15" name="Picture 15"/>
          <p:cNvPicPr>
            <a:picLocks noChangeAspect="1"/>
          </p:cNvPicPr>
          <p:nvPr/>
        </p:nvPicPr>
        <p:blipFill>
          <a:blip r:embed="rId2"/>
          <a:srcRect/>
          <a:stretch>
            <a:fillRect/>
          </a:stretch>
        </p:blipFill>
        <p:spPr>
          <a:xfrm>
            <a:off x="1283492" y="4572150"/>
            <a:ext cx="1632430" cy="1142701"/>
          </a:xfrm>
          <a:prstGeom prst="rect">
            <a:avLst/>
          </a:prstGeom>
        </p:spPr>
      </p:pic>
      <p:pic>
        <p:nvPicPr>
          <p:cNvPr id="16" name="Picture 16"/>
          <p:cNvPicPr>
            <a:picLocks noChangeAspect="1"/>
          </p:cNvPicPr>
          <p:nvPr/>
        </p:nvPicPr>
        <p:blipFill>
          <a:blip r:embed="rId3"/>
          <a:srcRect/>
          <a:stretch>
            <a:fillRect/>
          </a:stretch>
        </p:blipFill>
        <p:spPr>
          <a:xfrm>
            <a:off x="1364728" y="7474628"/>
            <a:ext cx="1469957" cy="1469957"/>
          </a:xfrm>
          <a:prstGeom prst="rect">
            <a:avLst/>
          </a:prstGeom>
        </p:spPr>
      </p:pic>
      <p:pic>
        <p:nvPicPr>
          <p:cNvPr id="17" name="Picture 17"/>
          <p:cNvPicPr>
            <a:picLocks noChangeAspect="1"/>
          </p:cNvPicPr>
          <p:nvPr/>
        </p:nvPicPr>
        <p:blipFill>
          <a:blip r:embed="rId4"/>
          <a:srcRect/>
          <a:stretch>
            <a:fillRect/>
          </a:stretch>
        </p:blipFill>
        <p:spPr>
          <a:xfrm>
            <a:off x="1413470" y="1391157"/>
            <a:ext cx="1372474" cy="13724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275859" y="-602174"/>
            <a:ext cx="25347" cy="11612150"/>
          </a:xfrm>
          <a:prstGeom prst="rect">
            <a:avLst/>
          </a:prstGeom>
          <a:solidFill>
            <a:srgbClr val="111B1E">
              <a:alpha val="29803"/>
            </a:srgbClr>
          </a:solidFill>
        </p:spPr>
      </p:sp>
      <p:sp>
        <p:nvSpPr>
          <p:cNvPr id="4" name="TextBox 4"/>
          <p:cNvSpPr txBox="1"/>
          <p:nvPr/>
        </p:nvSpPr>
        <p:spPr>
          <a:xfrm rot="5400000">
            <a:off x="14019661" y="3995971"/>
            <a:ext cx="6486833" cy="552292"/>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AS OF 2018:</a:t>
            </a:r>
          </a:p>
        </p:txBody>
      </p:sp>
      <p:grpSp>
        <p:nvGrpSpPr>
          <p:cNvPr id="5" name="Group 5"/>
          <p:cNvGrpSpPr/>
          <p:nvPr/>
        </p:nvGrpSpPr>
        <p:grpSpPr>
          <a:xfrm>
            <a:off x="8006716" y="1028700"/>
            <a:ext cx="6543980" cy="4906551"/>
            <a:chOff x="0" y="0"/>
            <a:chExt cx="8725306" cy="6542068"/>
          </a:xfrm>
        </p:grpSpPr>
        <p:sp>
          <p:nvSpPr>
            <p:cNvPr id="6" name="TextBox 6"/>
            <p:cNvSpPr txBox="1"/>
            <p:nvPr/>
          </p:nvSpPr>
          <p:spPr>
            <a:xfrm>
              <a:off x="0" y="161925"/>
              <a:ext cx="8725306" cy="3891963"/>
            </a:xfrm>
            <a:prstGeom prst="rect">
              <a:avLst/>
            </a:prstGeom>
          </p:spPr>
          <p:txBody>
            <a:bodyPr lIns="0" tIns="0" rIns="0" bIns="0" rtlCol="0" anchor="t">
              <a:spAutoFit/>
            </a:bodyPr>
            <a:lstStyle/>
            <a:p>
              <a:pPr>
                <a:lnSpc>
                  <a:spcPts val="22200"/>
                </a:lnSpc>
              </a:pPr>
              <a:r>
                <a:rPr lang="en-US" sz="20000">
                  <a:solidFill>
                    <a:srgbClr val="111B1E"/>
                  </a:solidFill>
                  <a:latin typeface="Cormorant Garamond Bold"/>
                </a:rPr>
                <a:t>55%</a:t>
              </a:r>
            </a:p>
          </p:txBody>
        </p:sp>
        <p:sp>
          <p:nvSpPr>
            <p:cNvPr id="7" name="TextBox 7"/>
            <p:cNvSpPr txBox="1"/>
            <p:nvPr/>
          </p:nvSpPr>
          <p:spPr>
            <a:xfrm>
              <a:off x="0" y="5084782"/>
              <a:ext cx="8725306" cy="1457285"/>
            </a:xfrm>
            <a:prstGeom prst="rect">
              <a:avLst/>
            </a:prstGeom>
          </p:spPr>
          <p:txBody>
            <a:bodyPr lIns="0" tIns="0" rIns="0" bIns="0" rtlCol="0" anchor="t">
              <a:spAutoFit/>
            </a:bodyPr>
            <a:lstStyle/>
            <a:p>
              <a:pPr>
                <a:lnSpc>
                  <a:spcPts val="4479"/>
                </a:lnSpc>
              </a:pPr>
              <a:r>
                <a:rPr lang="en-US" sz="3200" spc="288">
                  <a:solidFill>
                    <a:srgbClr val="111B1E"/>
                  </a:solidFill>
                  <a:latin typeface="Assistant Regular"/>
                </a:rPr>
                <a:t>WORLD POPULATION WITH</a:t>
              </a:r>
            </a:p>
            <a:p>
              <a:pPr>
                <a:lnSpc>
                  <a:spcPts val="4480"/>
                </a:lnSpc>
              </a:pPr>
              <a:r>
                <a:rPr lang="en-US" sz="3200" spc="288">
                  <a:solidFill>
                    <a:srgbClr val="111B1E"/>
                  </a:solidFill>
                  <a:latin typeface="Assistant Regular"/>
                </a:rPr>
                <a:t>NET ACCESS</a:t>
              </a:r>
            </a:p>
          </p:txBody>
        </p:sp>
      </p:grpSp>
      <p:sp>
        <p:nvSpPr>
          <p:cNvPr id="8" name="TextBox 8"/>
          <p:cNvSpPr txBox="1"/>
          <p:nvPr/>
        </p:nvSpPr>
        <p:spPr>
          <a:xfrm>
            <a:off x="8006716" y="8272922"/>
            <a:ext cx="6543980" cy="1045780"/>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communication tools that can be used as lectures.</a:t>
            </a:r>
          </a:p>
        </p:txBody>
      </p:sp>
      <p:sp>
        <p:nvSpPr>
          <p:cNvPr id="9" name="AutoShape 9"/>
          <p:cNvSpPr/>
          <p:nvPr/>
        </p:nvSpPr>
        <p:spPr>
          <a:xfrm>
            <a:off x="16110511" y="-662575"/>
            <a:ext cx="25347" cy="11612150"/>
          </a:xfrm>
          <a:prstGeom prst="rect">
            <a:avLst/>
          </a:prstGeom>
          <a:solidFill>
            <a:srgbClr val="111B1E">
              <a:alpha val="29803"/>
            </a:srgbClr>
          </a:solidFill>
        </p:spPr>
      </p:sp>
      <p:sp>
        <p:nvSpPr>
          <p:cNvPr id="10" name="AutoShape 10"/>
          <p:cNvSpPr/>
          <p:nvPr/>
        </p:nvSpPr>
        <p:spPr>
          <a:xfrm>
            <a:off x="16110511" y="8526104"/>
            <a:ext cx="2912436" cy="2301420"/>
          </a:xfrm>
          <a:prstGeom prst="rect">
            <a:avLst/>
          </a:prstGeom>
          <a:solidFill>
            <a:srgbClr val="111B1E"/>
          </a:solid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95651"/>
            <a:ext cx="4067480" cy="3876499"/>
            <a:chOff x="0" y="0"/>
            <a:chExt cx="5423306" cy="5168665"/>
          </a:xfrm>
        </p:grpSpPr>
        <p:sp>
          <p:nvSpPr>
            <p:cNvPr id="3" name="TextBox 3"/>
            <p:cNvSpPr txBox="1"/>
            <p:nvPr/>
          </p:nvSpPr>
          <p:spPr>
            <a:xfrm>
              <a:off x="0" y="66675"/>
              <a:ext cx="5423306" cy="3041441"/>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30% of users</a:t>
              </a:r>
            </a:p>
          </p:txBody>
        </p:sp>
        <p:sp>
          <p:nvSpPr>
            <p:cNvPr id="4" name="TextBox 4"/>
            <p:cNvSpPr txBox="1"/>
            <p:nvPr/>
          </p:nvSpPr>
          <p:spPr>
            <a:xfrm>
              <a:off x="0" y="3711380"/>
              <a:ext cx="5423306" cy="1457285"/>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IN THE DEVELOPING WORLD</a:t>
              </a:r>
            </a:p>
          </p:txBody>
        </p:sp>
      </p:grpSp>
      <p:sp>
        <p:nvSpPr>
          <p:cNvPr id="5" name="AutoShape 5"/>
          <p:cNvSpPr/>
          <p:nvPr/>
        </p:nvSpPr>
        <p:spPr>
          <a:xfrm>
            <a:off x="6516634" y="-662575"/>
            <a:ext cx="25347" cy="11612150"/>
          </a:xfrm>
          <a:prstGeom prst="rect">
            <a:avLst/>
          </a:prstGeom>
          <a:solidFill>
            <a:srgbClr val="111B1E">
              <a:alpha val="29803"/>
            </a:srgbClr>
          </a:solidFill>
        </p:spPr>
      </p:sp>
      <p:grpSp>
        <p:nvGrpSpPr>
          <p:cNvPr id="6" name="Group 6"/>
          <p:cNvGrpSpPr/>
          <p:nvPr/>
        </p:nvGrpSpPr>
        <p:grpSpPr>
          <a:xfrm>
            <a:off x="7467600" y="2595651"/>
            <a:ext cx="4067480" cy="3876499"/>
            <a:chOff x="0" y="0"/>
            <a:chExt cx="5423306" cy="5168665"/>
          </a:xfrm>
        </p:grpSpPr>
        <p:sp>
          <p:nvSpPr>
            <p:cNvPr id="7" name="TextBox 7"/>
            <p:cNvSpPr txBox="1"/>
            <p:nvPr/>
          </p:nvSpPr>
          <p:spPr>
            <a:xfrm>
              <a:off x="0" y="66675"/>
              <a:ext cx="5423306" cy="3041441"/>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70% of users</a:t>
              </a:r>
            </a:p>
          </p:txBody>
        </p:sp>
        <p:sp>
          <p:nvSpPr>
            <p:cNvPr id="8" name="TextBox 8"/>
            <p:cNvSpPr txBox="1"/>
            <p:nvPr/>
          </p:nvSpPr>
          <p:spPr>
            <a:xfrm>
              <a:off x="0" y="3711380"/>
              <a:ext cx="5423306" cy="1457285"/>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IN THE DEVELOPED WORLD</a:t>
              </a:r>
            </a:p>
          </p:txBody>
        </p:sp>
      </p:grpSp>
      <p:sp>
        <p:nvSpPr>
          <p:cNvPr id="9" name="AutoShape 9"/>
          <p:cNvSpPr/>
          <p:nvPr/>
        </p:nvSpPr>
        <p:spPr>
          <a:xfrm>
            <a:off x="12636527" y="-472075"/>
            <a:ext cx="25347" cy="11612150"/>
          </a:xfrm>
          <a:prstGeom prst="rect">
            <a:avLst/>
          </a:prstGeom>
          <a:solidFill>
            <a:srgbClr val="111B1E">
              <a:alpha val="29803"/>
            </a:srgbClr>
          </a:solidFill>
        </p:spPr>
      </p:sp>
      <p:pic>
        <p:nvPicPr>
          <p:cNvPr id="10" name="Picture 10"/>
          <p:cNvPicPr>
            <a:picLocks noChangeAspect="1"/>
          </p:cNvPicPr>
          <p:nvPr/>
        </p:nvPicPr>
        <p:blipFill>
          <a:blip r:embed="rId2"/>
          <a:srcRect l="34650" r="34650"/>
          <a:stretch>
            <a:fillRect/>
          </a:stretch>
        </p:blipFill>
        <p:spPr>
          <a:xfrm>
            <a:off x="13075462" y="-247650"/>
            <a:ext cx="5212538" cy="10782300"/>
          </a:xfrm>
          <a:prstGeom prst="rect">
            <a:avLst/>
          </a:prstGeom>
        </p:spPr>
      </p:pic>
      <p:grpSp>
        <p:nvGrpSpPr>
          <p:cNvPr id="11" name="Group 11"/>
          <p:cNvGrpSpPr/>
          <p:nvPr/>
        </p:nvGrpSpPr>
        <p:grpSpPr>
          <a:xfrm>
            <a:off x="-32311" y="8526104"/>
            <a:ext cx="13123236" cy="2301420"/>
            <a:chOff x="0" y="0"/>
            <a:chExt cx="17497649" cy="3068560"/>
          </a:xfrm>
        </p:grpSpPr>
        <p:sp>
          <p:nvSpPr>
            <p:cNvPr id="12" name="AutoShape 12"/>
            <p:cNvSpPr/>
            <p:nvPr/>
          </p:nvSpPr>
          <p:spPr>
            <a:xfrm>
              <a:off x="0" y="0"/>
              <a:ext cx="17497649" cy="3068560"/>
            </a:xfrm>
            <a:prstGeom prst="rect">
              <a:avLst/>
            </a:prstGeom>
            <a:solidFill>
              <a:srgbClr val="111B1E"/>
            </a:solidFill>
          </p:spPr>
        </p:sp>
        <p:sp>
          <p:nvSpPr>
            <p:cNvPr id="13" name="TextBox 13"/>
            <p:cNvSpPr txBox="1"/>
            <p:nvPr/>
          </p:nvSpPr>
          <p:spPr>
            <a:xfrm>
              <a:off x="1414681" y="928636"/>
              <a:ext cx="14453944" cy="532036"/>
            </a:xfrm>
            <a:prstGeom prst="rect">
              <a:avLst/>
            </a:prstGeom>
          </p:spPr>
          <p:txBody>
            <a:bodyPr lIns="0" tIns="0" rIns="0" bIns="0" rtlCol="0" anchor="t">
              <a:spAutoFit/>
            </a:bodyPr>
            <a:lstStyle/>
            <a:p>
              <a:pPr>
                <a:lnSpc>
                  <a:spcPts val="3359"/>
                </a:lnSpc>
              </a:pPr>
              <a:r>
                <a:rPr lang="en-US" sz="2399" spc="143">
                  <a:solidFill>
                    <a:srgbClr val="FFFFFF"/>
                  </a:solidFill>
                  <a:latin typeface="Cormorant Garamond Bold"/>
                </a:rPr>
                <a:t>Comstech • Oct. 15, 2020</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0" y="1979678"/>
            <a:ext cx="6069091" cy="6327642"/>
            <a:chOff x="0" y="0"/>
            <a:chExt cx="8092121"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0" y="2297952"/>
              <a:ext cx="8092121" cy="1738774"/>
            </a:xfrm>
            <a:prstGeom prst="rect">
              <a:avLst/>
            </a:prstGeom>
          </p:spPr>
          <p:txBody>
            <a:bodyPr lIns="0" tIns="0" rIns="0" bIns="0" rtlCol="0" anchor="t">
              <a:spAutoFit/>
            </a:bodyPr>
            <a:lstStyle/>
            <a:p>
              <a:pPr algn="ctr">
                <a:lnSpc>
                  <a:spcPts val="9900"/>
                </a:lnSpc>
              </a:pPr>
              <a:r>
                <a:rPr lang="en-US" sz="9000" dirty="0">
                  <a:solidFill>
                    <a:srgbClr val="000000"/>
                  </a:solidFill>
                  <a:latin typeface="Glacial Indifference"/>
                </a:rPr>
                <a:t>Introduction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1250635"/>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01</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0" name="Picture 9">
            <a:extLst>
              <a:ext uri="{FF2B5EF4-FFF2-40B4-BE49-F238E27FC236}">
                <a16:creationId xmlns:a16="http://schemas.microsoft.com/office/drawing/2014/main" id="{5D856F02-8FC2-49E3-9087-AA71ACBCF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59994"/>
            <a:ext cx="6501587" cy="6501587"/>
          </a:xfrm>
          <a:prstGeom prst="rect">
            <a:avLst/>
          </a:prstGeom>
        </p:spPr>
      </p:pic>
    </p:spTree>
    <p:extLst>
      <p:ext uri="{BB962C8B-B14F-4D97-AF65-F5344CB8AC3E}">
        <p14:creationId xmlns:p14="http://schemas.microsoft.com/office/powerpoint/2010/main" val="288607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28900" y="2781300"/>
            <a:ext cx="7523857" cy="6598920"/>
            <a:chOff x="0" y="0"/>
            <a:chExt cx="10031809" cy="8798560"/>
          </a:xfrm>
        </p:grpSpPr>
        <p:sp>
          <p:nvSpPr>
            <p:cNvPr id="3" name="TextBox 3"/>
            <p:cNvSpPr txBox="1"/>
            <p:nvPr/>
          </p:nvSpPr>
          <p:spPr>
            <a:xfrm>
              <a:off x="659209" y="8156787"/>
              <a:ext cx="1874520" cy="641773"/>
            </a:xfrm>
            <a:prstGeom prst="rect">
              <a:avLst/>
            </a:prstGeom>
          </p:spPr>
          <p:txBody>
            <a:bodyPr lIns="0" tIns="0" rIns="0" bIns="0" rtlCol="0" anchor="t">
              <a:spAutoFit/>
            </a:bodyPr>
            <a:lstStyle/>
            <a:p>
              <a:pPr algn="ctr">
                <a:lnSpc>
                  <a:spcPts val="3919"/>
                </a:lnSpc>
              </a:pPr>
              <a:r>
                <a:rPr lang="en-US" sz="2800">
                  <a:solidFill>
                    <a:srgbClr val="111B1E"/>
                  </a:solidFill>
                  <a:latin typeface="Arimo"/>
                </a:rPr>
                <a:t>Item 1</a:t>
              </a:r>
            </a:p>
          </p:txBody>
        </p:sp>
        <p:sp>
          <p:nvSpPr>
            <p:cNvPr id="4" name="TextBox 4"/>
            <p:cNvSpPr txBox="1"/>
            <p:nvPr/>
          </p:nvSpPr>
          <p:spPr>
            <a:xfrm>
              <a:off x="2533729" y="8156787"/>
              <a:ext cx="1874520" cy="641773"/>
            </a:xfrm>
            <a:prstGeom prst="rect">
              <a:avLst/>
            </a:prstGeom>
          </p:spPr>
          <p:txBody>
            <a:bodyPr lIns="0" tIns="0" rIns="0" bIns="0" rtlCol="0" anchor="t">
              <a:spAutoFit/>
            </a:bodyPr>
            <a:lstStyle/>
            <a:p>
              <a:pPr algn="ctr">
                <a:lnSpc>
                  <a:spcPts val="3919"/>
                </a:lnSpc>
              </a:pPr>
              <a:r>
                <a:rPr lang="en-US" sz="2800">
                  <a:solidFill>
                    <a:srgbClr val="111B1E"/>
                  </a:solidFill>
                  <a:latin typeface="Arimo"/>
                </a:rPr>
                <a:t>Item 2</a:t>
              </a:r>
            </a:p>
          </p:txBody>
        </p:sp>
        <p:sp>
          <p:nvSpPr>
            <p:cNvPr id="5" name="TextBox 5"/>
            <p:cNvSpPr txBox="1"/>
            <p:nvPr/>
          </p:nvSpPr>
          <p:spPr>
            <a:xfrm>
              <a:off x="4408249" y="8156787"/>
              <a:ext cx="1874520" cy="641773"/>
            </a:xfrm>
            <a:prstGeom prst="rect">
              <a:avLst/>
            </a:prstGeom>
          </p:spPr>
          <p:txBody>
            <a:bodyPr lIns="0" tIns="0" rIns="0" bIns="0" rtlCol="0" anchor="t">
              <a:spAutoFit/>
            </a:bodyPr>
            <a:lstStyle/>
            <a:p>
              <a:pPr algn="ctr">
                <a:lnSpc>
                  <a:spcPts val="3919"/>
                </a:lnSpc>
              </a:pPr>
              <a:r>
                <a:rPr lang="en-US" sz="2800">
                  <a:solidFill>
                    <a:srgbClr val="111B1E"/>
                  </a:solidFill>
                  <a:latin typeface="Arimo"/>
                </a:rPr>
                <a:t>Item 3</a:t>
              </a:r>
            </a:p>
          </p:txBody>
        </p:sp>
        <p:sp>
          <p:nvSpPr>
            <p:cNvPr id="6" name="TextBox 6"/>
            <p:cNvSpPr txBox="1"/>
            <p:nvPr/>
          </p:nvSpPr>
          <p:spPr>
            <a:xfrm>
              <a:off x="6282769" y="8156787"/>
              <a:ext cx="1874520" cy="641773"/>
            </a:xfrm>
            <a:prstGeom prst="rect">
              <a:avLst/>
            </a:prstGeom>
          </p:spPr>
          <p:txBody>
            <a:bodyPr lIns="0" tIns="0" rIns="0" bIns="0" rtlCol="0" anchor="t">
              <a:spAutoFit/>
            </a:bodyPr>
            <a:lstStyle/>
            <a:p>
              <a:pPr algn="ctr">
                <a:lnSpc>
                  <a:spcPts val="3919"/>
                </a:lnSpc>
              </a:pPr>
              <a:r>
                <a:rPr lang="en-US" sz="2800">
                  <a:solidFill>
                    <a:srgbClr val="111B1E"/>
                  </a:solidFill>
                  <a:latin typeface="Arimo"/>
                </a:rPr>
                <a:t>Item 4</a:t>
              </a:r>
            </a:p>
          </p:txBody>
        </p:sp>
        <p:sp>
          <p:nvSpPr>
            <p:cNvPr id="7" name="TextBox 7"/>
            <p:cNvSpPr txBox="1"/>
            <p:nvPr/>
          </p:nvSpPr>
          <p:spPr>
            <a:xfrm>
              <a:off x="8157289" y="8156787"/>
              <a:ext cx="1874520" cy="641773"/>
            </a:xfrm>
            <a:prstGeom prst="rect">
              <a:avLst/>
            </a:prstGeom>
          </p:spPr>
          <p:txBody>
            <a:bodyPr lIns="0" tIns="0" rIns="0" bIns="0" rtlCol="0" anchor="t">
              <a:spAutoFit/>
            </a:bodyPr>
            <a:lstStyle/>
            <a:p>
              <a:pPr algn="ctr">
                <a:lnSpc>
                  <a:spcPts val="3919"/>
                </a:lnSpc>
              </a:pPr>
              <a:r>
                <a:rPr lang="en-US" sz="2800">
                  <a:solidFill>
                    <a:srgbClr val="111B1E"/>
                  </a:solidFill>
                  <a:latin typeface="Arimo"/>
                </a:rPr>
                <a:t>Item 5</a:t>
              </a:r>
            </a:p>
          </p:txBody>
        </p:sp>
        <p:grpSp>
          <p:nvGrpSpPr>
            <p:cNvPr id="8" name="Group 8"/>
            <p:cNvGrpSpPr>
              <a:grpSpLocks noChangeAspect="1"/>
            </p:cNvGrpSpPr>
            <p:nvPr/>
          </p:nvGrpSpPr>
          <p:grpSpPr>
            <a:xfrm>
              <a:off x="659209" y="282787"/>
              <a:ext cx="9372600" cy="7950200"/>
              <a:chOff x="0" y="0"/>
              <a:chExt cx="9372600" cy="7950200"/>
            </a:xfrm>
          </p:grpSpPr>
          <p:sp>
            <p:nvSpPr>
              <p:cNvPr id="9" name="Freeform 9"/>
              <p:cNvSpPr/>
              <p:nvPr/>
            </p:nvSpPr>
            <p:spPr>
              <a:xfrm>
                <a:off x="0" y="-6350"/>
                <a:ext cx="9372600" cy="7962900"/>
              </a:xfrm>
              <a:custGeom>
                <a:avLst/>
                <a:gdLst/>
                <a:ahLst/>
                <a:cxnLst/>
                <a:rect l="l" t="t" r="r" b="b"/>
                <a:pathLst>
                  <a:path w="9372600" h="7962900">
                    <a:moveTo>
                      <a:pt x="0" y="0"/>
                    </a:moveTo>
                    <a:lnTo>
                      <a:pt x="9372600" y="0"/>
                    </a:lnTo>
                    <a:lnTo>
                      <a:pt x="9372600" y="12700"/>
                    </a:lnTo>
                    <a:lnTo>
                      <a:pt x="0" y="12700"/>
                    </a:lnTo>
                    <a:close/>
                    <a:moveTo>
                      <a:pt x="0" y="1987550"/>
                    </a:moveTo>
                    <a:lnTo>
                      <a:pt x="9372600" y="1987550"/>
                    </a:lnTo>
                    <a:lnTo>
                      <a:pt x="9372600" y="2000250"/>
                    </a:lnTo>
                    <a:lnTo>
                      <a:pt x="0" y="2000250"/>
                    </a:lnTo>
                    <a:close/>
                    <a:moveTo>
                      <a:pt x="0" y="3975100"/>
                    </a:moveTo>
                    <a:lnTo>
                      <a:pt x="9372600" y="3975100"/>
                    </a:lnTo>
                    <a:lnTo>
                      <a:pt x="9372600" y="3987800"/>
                    </a:lnTo>
                    <a:lnTo>
                      <a:pt x="0" y="3987800"/>
                    </a:lnTo>
                    <a:close/>
                    <a:moveTo>
                      <a:pt x="0" y="5962650"/>
                    </a:moveTo>
                    <a:lnTo>
                      <a:pt x="9372600" y="5962650"/>
                    </a:lnTo>
                    <a:lnTo>
                      <a:pt x="9372600" y="5975350"/>
                    </a:lnTo>
                    <a:lnTo>
                      <a:pt x="0" y="5975350"/>
                    </a:lnTo>
                    <a:close/>
                    <a:moveTo>
                      <a:pt x="0" y="7950200"/>
                    </a:moveTo>
                    <a:lnTo>
                      <a:pt x="9372600" y="7950200"/>
                    </a:lnTo>
                    <a:lnTo>
                      <a:pt x="9372600" y="7962900"/>
                    </a:lnTo>
                    <a:lnTo>
                      <a:pt x="0" y="7962900"/>
                    </a:lnTo>
                    <a:close/>
                  </a:path>
                </a:pathLst>
              </a:custGeom>
              <a:solidFill>
                <a:srgbClr val="222222">
                  <a:alpha val="24705"/>
                </a:srgbClr>
              </a:solidFill>
            </p:spPr>
          </p:sp>
        </p:grpSp>
        <p:sp>
          <p:nvSpPr>
            <p:cNvPr id="10" name="TextBox 10"/>
            <p:cNvSpPr txBox="1"/>
            <p:nvPr/>
          </p:nvSpPr>
          <p:spPr>
            <a:xfrm>
              <a:off x="0" y="-76200"/>
              <a:ext cx="659209" cy="641773"/>
            </a:xfrm>
            <a:prstGeom prst="rect">
              <a:avLst/>
            </a:prstGeom>
          </p:spPr>
          <p:txBody>
            <a:bodyPr lIns="0" tIns="0" rIns="0" bIns="0" rtlCol="0" anchor="t">
              <a:spAutoFit/>
            </a:bodyPr>
            <a:lstStyle/>
            <a:p>
              <a:pPr algn="r">
                <a:lnSpc>
                  <a:spcPts val="3919"/>
                </a:lnSpc>
              </a:pPr>
              <a:r>
                <a:rPr lang="en-US" sz="2800">
                  <a:solidFill>
                    <a:srgbClr val="111B1E"/>
                  </a:solidFill>
                  <a:latin typeface="Arimo"/>
                </a:rPr>
                <a:t>40 </a:t>
              </a:r>
            </a:p>
          </p:txBody>
        </p:sp>
        <p:sp>
          <p:nvSpPr>
            <p:cNvPr id="11" name="TextBox 11"/>
            <p:cNvSpPr txBox="1"/>
            <p:nvPr/>
          </p:nvSpPr>
          <p:spPr>
            <a:xfrm>
              <a:off x="0" y="1911350"/>
              <a:ext cx="659209" cy="641773"/>
            </a:xfrm>
            <a:prstGeom prst="rect">
              <a:avLst/>
            </a:prstGeom>
          </p:spPr>
          <p:txBody>
            <a:bodyPr lIns="0" tIns="0" rIns="0" bIns="0" rtlCol="0" anchor="t">
              <a:spAutoFit/>
            </a:bodyPr>
            <a:lstStyle/>
            <a:p>
              <a:pPr algn="r">
                <a:lnSpc>
                  <a:spcPts val="3919"/>
                </a:lnSpc>
              </a:pPr>
              <a:r>
                <a:rPr lang="en-US" sz="2800">
                  <a:solidFill>
                    <a:srgbClr val="111B1E"/>
                  </a:solidFill>
                  <a:latin typeface="Arimo"/>
                </a:rPr>
                <a:t>30 </a:t>
              </a:r>
            </a:p>
          </p:txBody>
        </p:sp>
        <p:sp>
          <p:nvSpPr>
            <p:cNvPr id="12" name="TextBox 12"/>
            <p:cNvSpPr txBox="1"/>
            <p:nvPr/>
          </p:nvSpPr>
          <p:spPr>
            <a:xfrm>
              <a:off x="0" y="3898900"/>
              <a:ext cx="659209" cy="641773"/>
            </a:xfrm>
            <a:prstGeom prst="rect">
              <a:avLst/>
            </a:prstGeom>
          </p:spPr>
          <p:txBody>
            <a:bodyPr lIns="0" tIns="0" rIns="0" bIns="0" rtlCol="0" anchor="t">
              <a:spAutoFit/>
            </a:bodyPr>
            <a:lstStyle/>
            <a:p>
              <a:pPr algn="r">
                <a:lnSpc>
                  <a:spcPts val="3919"/>
                </a:lnSpc>
              </a:pPr>
              <a:r>
                <a:rPr lang="en-US" sz="2800">
                  <a:solidFill>
                    <a:srgbClr val="111B1E"/>
                  </a:solidFill>
                  <a:latin typeface="Arimo"/>
                </a:rPr>
                <a:t>20 </a:t>
              </a:r>
            </a:p>
          </p:txBody>
        </p:sp>
        <p:sp>
          <p:nvSpPr>
            <p:cNvPr id="13" name="TextBox 13"/>
            <p:cNvSpPr txBox="1"/>
            <p:nvPr/>
          </p:nvSpPr>
          <p:spPr>
            <a:xfrm>
              <a:off x="0" y="5886450"/>
              <a:ext cx="659209" cy="641773"/>
            </a:xfrm>
            <a:prstGeom prst="rect">
              <a:avLst/>
            </a:prstGeom>
          </p:spPr>
          <p:txBody>
            <a:bodyPr lIns="0" tIns="0" rIns="0" bIns="0" rtlCol="0" anchor="t">
              <a:spAutoFit/>
            </a:bodyPr>
            <a:lstStyle/>
            <a:p>
              <a:pPr algn="r">
                <a:lnSpc>
                  <a:spcPts val="3919"/>
                </a:lnSpc>
              </a:pPr>
              <a:r>
                <a:rPr lang="en-US" sz="2800">
                  <a:solidFill>
                    <a:srgbClr val="111B1E"/>
                  </a:solidFill>
                  <a:latin typeface="Arimo"/>
                </a:rPr>
                <a:t>10 </a:t>
              </a:r>
            </a:p>
          </p:txBody>
        </p:sp>
        <p:sp>
          <p:nvSpPr>
            <p:cNvPr id="14" name="TextBox 14"/>
            <p:cNvSpPr txBox="1"/>
            <p:nvPr/>
          </p:nvSpPr>
          <p:spPr>
            <a:xfrm>
              <a:off x="263723" y="7874000"/>
              <a:ext cx="395486" cy="641773"/>
            </a:xfrm>
            <a:prstGeom prst="rect">
              <a:avLst/>
            </a:prstGeom>
          </p:spPr>
          <p:txBody>
            <a:bodyPr lIns="0" tIns="0" rIns="0" bIns="0" rtlCol="0" anchor="t">
              <a:spAutoFit/>
            </a:bodyPr>
            <a:lstStyle/>
            <a:p>
              <a:pPr algn="r">
                <a:lnSpc>
                  <a:spcPts val="3919"/>
                </a:lnSpc>
              </a:pPr>
              <a:r>
                <a:rPr lang="en-US" sz="2800">
                  <a:solidFill>
                    <a:srgbClr val="111B1E"/>
                  </a:solidFill>
                  <a:latin typeface="Arimo"/>
                </a:rPr>
                <a:t>0 </a:t>
              </a:r>
            </a:p>
          </p:txBody>
        </p:sp>
        <p:grpSp>
          <p:nvGrpSpPr>
            <p:cNvPr id="15" name="Group 15"/>
            <p:cNvGrpSpPr>
              <a:grpSpLocks noChangeAspect="1"/>
            </p:cNvGrpSpPr>
            <p:nvPr/>
          </p:nvGrpSpPr>
          <p:grpSpPr>
            <a:xfrm>
              <a:off x="659209" y="282787"/>
              <a:ext cx="9372600" cy="7950200"/>
              <a:chOff x="0" y="0"/>
              <a:chExt cx="9372600" cy="7950200"/>
            </a:xfrm>
          </p:grpSpPr>
          <p:sp>
            <p:nvSpPr>
              <p:cNvPr id="16" name="Freeform 16"/>
              <p:cNvSpPr/>
              <p:nvPr/>
            </p:nvSpPr>
            <p:spPr>
              <a:xfrm>
                <a:off x="873760" y="2760717"/>
                <a:ext cx="1956432" cy="1675109"/>
              </a:xfrm>
              <a:custGeom>
                <a:avLst/>
                <a:gdLst/>
                <a:ahLst/>
                <a:cxnLst/>
                <a:rect l="l" t="t" r="r" b="b"/>
                <a:pathLst>
                  <a:path w="1956432" h="1675109">
                    <a:moveTo>
                      <a:pt x="127000" y="1611893"/>
                    </a:moveTo>
                    <a:cubicBezTo>
                      <a:pt x="126844" y="1576934"/>
                      <a:pt x="98460" y="1548676"/>
                      <a:pt x="63500" y="1548676"/>
                    </a:cubicBezTo>
                    <a:cubicBezTo>
                      <a:pt x="28540" y="1548676"/>
                      <a:pt x="156" y="1576934"/>
                      <a:pt x="0" y="1611893"/>
                    </a:cubicBezTo>
                    <a:cubicBezTo>
                      <a:pt x="156" y="1646852"/>
                      <a:pt x="28540" y="1675110"/>
                      <a:pt x="63500" y="1675110"/>
                    </a:cubicBezTo>
                    <a:cubicBezTo>
                      <a:pt x="98460" y="1675110"/>
                      <a:pt x="126844" y="1646852"/>
                      <a:pt x="127000" y="1611893"/>
                    </a:cubicBezTo>
                    <a:close/>
                    <a:moveTo>
                      <a:pt x="45088" y="1590040"/>
                    </a:moveTo>
                    <a:lnTo>
                      <a:pt x="81912" y="1633746"/>
                    </a:lnTo>
                    <a:lnTo>
                      <a:pt x="1956432" y="43706"/>
                    </a:lnTo>
                    <a:lnTo>
                      <a:pt x="1919608" y="0"/>
                    </a:lnTo>
                    <a:close/>
                  </a:path>
                </a:pathLst>
              </a:custGeom>
              <a:solidFill>
                <a:srgbClr val="111B1E"/>
              </a:solidFill>
            </p:spPr>
          </p:sp>
          <p:sp>
            <p:nvSpPr>
              <p:cNvPr id="17" name="Freeform 17"/>
              <p:cNvSpPr/>
              <p:nvPr/>
            </p:nvSpPr>
            <p:spPr>
              <a:xfrm>
                <a:off x="2748280" y="2719353"/>
                <a:ext cx="1946629" cy="686729"/>
              </a:xfrm>
              <a:custGeom>
                <a:avLst/>
                <a:gdLst/>
                <a:ahLst/>
                <a:cxnLst/>
                <a:rect l="l" t="t" r="r" b="b"/>
                <a:pathLst>
                  <a:path w="1946629" h="686729">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72109" y="35970"/>
                    </a:moveTo>
                    <a:lnTo>
                      <a:pt x="54891" y="90464"/>
                    </a:lnTo>
                    <a:lnTo>
                      <a:pt x="1929411" y="686729"/>
                    </a:lnTo>
                    <a:lnTo>
                      <a:pt x="1946629" y="632235"/>
                    </a:lnTo>
                    <a:close/>
                  </a:path>
                </a:pathLst>
              </a:custGeom>
              <a:solidFill>
                <a:srgbClr val="111B1E"/>
              </a:solidFill>
            </p:spPr>
          </p:sp>
          <p:sp>
            <p:nvSpPr>
              <p:cNvPr id="18" name="Freeform 18"/>
              <p:cNvSpPr/>
              <p:nvPr/>
            </p:nvSpPr>
            <p:spPr>
              <a:xfrm>
                <a:off x="4622800" y="976044"/>
                <a:ext cx="1960428" cy="2466008"/>
              </a:xfrm>
              <a:custGeom>
                <a:avLst/>
                <a:gdLst/>
                <a:ahLst/>
                <a:cxnLst/>
                <a:rect l="l" t="t" r="r" b="b"/>
                <a:pathLst>
                  <a:path w="1960428" h="2466008">
                    <a:moveTo>
                      <a:pt x="127000" y="2402791"/>
                    </a:moveTo>
                    <a:cubicBezTo>
                      <a:pt x="126844" y="2367832"/>
                      <a:pt x="98459" y="2339574"/>
                      <a:pt x="63500" y="2339574"/>
                    </a:cubicBezTo>
                    <a:cubicBezTo>
                      <a:pt x="28541" y="2339574"/>
                      <a:pt x="156" y="2367832"/>
                      <a:pt x="0" y="2402791"/>
                    </a:cubicBezTo>
                    <a:cubicBezTo>
                      <a:pt x="156" y="2437750"/>
                      <a:pt x="28541" y="2466008"/>
                      <a:pt x="63500" y="2466008"/>
                    </a:cubicBezTo>
                    <a:cubicBezTo>
                      <a:pt x="98459" y="2466008"/>
                      <a:pt x="126844" y="2437750"/>
                      <a:pt x="127000" y="2402791"/>
                    </a:cubicBezTo>
                    <a:close/>
                    <a:moveTo>
                      <a:pt x="41092" y="2385060"/>
                    </a:moveTo>
                    <a:lnTo>
                      <a:pt x="85908" y="2420522"/>
                    </a:lnTo>
                    <a:lnTo>
                      <a:pt x="1960428" y="35462"/>
                    </a:lnTo>
                    <a:lnTo>
                      <a:pt x="1915612" y="0"/>
                    </a:lnTo>
                    <a:close/>
                  </a:path>
                </a:pathLst>
              </a:custGeom>
              <a:solidFill>
                <a:srgbClr val="111B1E"/>
              </a:solidFill>
            </p:spPr>
          </p:sp>
          <p:sp>
            <p:nvSpPr>
              <p:cNvPr id="19" name="Freeform 19"/>
              <p:cNvSpPr/>
              <p:nvPr/>
            </p:nvSpPr>
            <p:spPr>
              <a:xfrm>
                <a:off x="6497320" y="731803"/>
                <a:ext cx="2001520" cy="325188"/>
              </a:xfrm>
              <a:custGeom>
                <a:avLst/>
                <a:gdLst/>
                <a:ahLst/>
                <a:cxnLst/>
                <a:rect l="l" t="t" r="r" b="b"/>
                <a:pathLst>
                  <a:path w="2001520" h="325188">
                    <a:moveTo>
                      <a:pt x="127000" y="261972"/>
                    </a:moveTo>
                    <a:cubicBezTo>
                      <a:pt x="126843" y="227013"/>
                      <a:pt x="98460" y="198755"/>
                      <a:pt x="63500" y="198755"/>
                    </a:cubicBezTo>
                    <a:cubicBezTo>
                      <a:pt x="28540" y="198755"/>
                      <a:pt x="156" y="227013"/>
                      <a:pt x="0" y="261972"/>
                    </a:cubicBezTo>
                    <a:cubicBezTo>
                      <a:pt x="156" y="296931"/>
                      <a:pt x="28540" y="325189"/>
                      <a:pt x="63500" y="325189"/>
                    </a:cubicBezTo>
                    <a:cubicBezTo>
                      <a:pt x="98460" y="325189"/>
                      <a:pt x="126843" y="296931"/>
                      <a:pt x="127000" y="261972"/>
                    </a:cubicBezTo>
                    <a:close/>
                    <a:moveTo>
                      <a:pt x="60507" y="233554"/>
                    </a:moveTo>
                    <a:lnTo>
                      <a:pt x="66493" y="290390"/>
                    </a:lnTo>
                    <a:lnTo>
                      <a:pt x="1941013" y="91635"/>
                    </a:lnTo>
                    <a:lnTo>
                      <a:pt x="1935027" y="34799"/>
                    </a:lnTo>
                    <a:close/>
                    <a:moveTo>
                      <a:pt x="2001520" y="63217"/>
                    </a:moveTo>
                    <a:cubicBezTo>
                      <a:pt x="2001364" y="28258"/>
                      <a:pt x="1972980" y="0"/>
                      <a:pt x="1938020" y="0"/>
                    </a:cubicBezTo>
                    <a:cubicBezTo>
                      <a:pt x="1903060" y="0"/>
                      <a:pt x="1874677" y="28258"/>
                      <a:pt x="1874520" y="63217"/>
                    </a:cubicBezTo>
                    <a:cubicBezTo>
                      <a:pt x="1874677" y="98176"/>
                      <a:pt x="1903060" y="126434"/>
                      <a:pt x="1938020" y="126434"/>
                    </a:cubicBezTo>
                    <a:cubicBezTo>
                      <a:pt x="1972980" y="126434"/>
                      <a:pt x="2001364" y="98176"/>
                      <a:pt x="2001520" y="63217"/>
                    </a:cubicBezTo>
                    <a:close/>
                  </a:path>
                </a:pathLst>
              </a:custGeom>
              <a:solidFill>
                <a:srgbClr val="111B1E"/>
              </a:solidFill>
            </p:spPr>
          </p:sp>
        </p:grpSp>
      </p:grpSp>
      <p:sp>
        <p:nvSpPr>
          <p:cNvPr id="20" name="AutoShape 20"/>
          <p:cNvSpPr/>
          <p:nvPr/>
        </p:nvSpPr>
        <p:spPr>
          <a:xfrm>
            <a:off x="-737816" y="8526104"/>
            <a:ext cx="2683836" cy="2301420"/>
          </a:xfrm>
          <a:prstGeom prst="rect">
            <a:avLst/>
          </a:prstGeom>
          <a:solidFill>
            <a:srgbClr val="111B1E"/>
          </a:solidFill>
        </p:spPr>
      </p:sp>
      <p:sp>
        <p:nvSpPr>
          <p:cNvPr id="21" name="AutoShape 21"/>
          <p:cNvSpPr/>
          <p:nvPr/>
        </p:nvSpPr>
        <p:spPr>
          <a:xfrm>
            <a:off x="1946020" y="43021"/>
            <a:ext cx="25347" cy="11612150"/>
          </a:xfrm>
          <a:prstGeom prst="rect">
            <a:avLst/>
          </a:prstGeom>
          <a:solidFill>
            <a:srgbClr val="111B1E">
              <a:alpha val="29803"/>
            </a:srgbClr>
          </a:solidFill>
        </p:spPr>
      </p:sp>
      <p:sp>
        <p:nvSpPr>
          <p:cNvPr id="22" name="TextBox 22"/>
          <p:cNvSpPr txBox="1"/>
          <p:nvPr/>
        </p:nvSpPr>
        <p:spPr>
          <a:xfrm rot="-5400000">
            <a:off x="-2434142" y="4262262"/>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
        <p:nvSpPr>
          <p:cNvPr id="23" name="TextBox 23"/>
          <p:cNvSpPr txBox="1"/>
          <p:nvPr/>
        </p:nvSpPr>
        <p:spPr>
          <a:xfrm>
            <a:off x="2628900" y="990600"/>
            <a:ext cx="6753533" cy="552292"/>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ACCORDING TO REGION</a:t>
            </a:r>
          </a:p>
        </p:txBody>
      </p:sp>
      <p:grpSp>
        <p:nvGrpSpPr>
          <p:cNvPr id="24" name="Group 24"/>
          <p:cNvGrpSpPr/>
          <p:nvPr/>
        </p:nvGrpSpPr>
        <p:grpSpPr>
          <a:xfrm>
            <a:off x="12220269" y="3354978"/>
            <a:ext cx="5039031" cy="5903322"/>
            <a:chOff x="0" y="0"/>
            <a:chExt cx="6718708" cy="7871096"/>
          </a:xfrm>
        </p:grpSpPr>
        <p:sp>
          <p:nvSpPr>
            <p:cNvPr id="25" name="TextBox 25"/>
            <p:cNvSpPr txBox="1"/>
            <p:nvPr/>
          </p:nvSpPr>
          <p:spPr>
            <a:xfrm>
              <a:off x="0" y="66675"/>
              <a:ext cx="6718708" cy="4527766"/>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Internet Users as of 2020</a:t>
              </a:r>
            </a:p>
          </p:txBody>
        </p:sp>
        <p:sp>
          <p:nvSpPr>
            <p:cNvPr id="26" name="TextBox 26"/>
            <p:cNvSpPr txBox="1"/>
            <p:nvPr/>
          </p:nvSpPr>
          <p:spPr>
            <a:xfrm>
              <a:off x="0" y="5076001"/>
              <a:ext cx="6718708" cy="2795096"/>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a:t>
              </a:r>
              <a:r>
                <a:rPr lang="en-US" sz="3000" spc="30">
                  <a:solidFill>
                    <a:srgbClr val="111B1E"/>
                  </a:solidFill>
                  <a:latin typeface="Assistant Regular"/>
                </a:rPr>
                <a:t> </a:t>
              </a:r>
              <a:r>
                <a:rPr lang="en-US" sz="2999" spc="29">
                  <a:solidFill>
                    <a:srgbClr val="111B1E"/>
                  </a:solidFill>
                  <a:latin typeface="Assistant Regular"/>
                </a:rPr>
                <a:t>that can be used as demons</a:t>
              </a:r>
              <a:r>
                <a:rPr lang="en-US" sz="3000" spc="30">
                  <a:solidFill>
                    <a:srgbClr val="111B1E"/>
                  </a:solidFill>
                  <a:latin typeface="Assistant Regular"/>
                </a:rPr>
                <a:t>trati</a:t>
              </a:r>
              <a:r>
                <a:rPr lang="en-US" sz="2999" spc="29">
                  <a:solidFill>
                    <a:srgbClr val="111B1E"/>
                  </a:solidFill>
                  <a:latin typeface="Assistant Regular"/>
                </a:rPr>
                <a:t>ons, lectures, speeches</a:t>
              </a:r>
              <a:r>
                <a:rPr lang="en-US" sz="3000" spc="30">
                  <a:solidFill>
                    <a:srgbClr val="111B1E"/>
                  </a:solidFill>
                  <a:latin typeface="Assistant Regular"/>
                </a:rPr>
                <a:t>, r</a:t>
              </a:r>
              <a:r>
                <a:rPr lang="en-US" sz="2999" spc="29">
                  <a:solidFill>
                    <a:srgbClr val="111B1E"/>
                  </a:solidFill>
                  <a:latin typeface="Assistant Regular"/>
                </a:rPr>
                <a:t>eports</a:t>
              </a:r>
              <a:r>
                <a:rPr lang="en-US" sz="3000" spc="30">
                  <a:solidFill>
                    <a:srgbClr val="111B1E"/>
                  </a:solidFill>
                  <a:latin typeface="Assistant Regular"/>
                </a:rPr>
                <a:t>,</a:t>
              </a:r>
              <a:r>
                <a:rPr lang="en-US" sz="2999" spc="29">
                  <a:solidFill>
                    <a:srgbClr val="111B1E"/>
                  </a:solidFill>
                  <a:latin typeface="Assistant Regular"/>
                </a:rPr>
                <a:t> and more.</a:t>
              </a:r>
            </a:p>
          </p:txBody>
        </p:sp>
      </p:grpSp>
      <p:sp>
        <p:nvSpPr>
          <p:cNvPr id="27" name="AutoShape 27"/>
          <p:cNvSpPr/>
          <p:nvPr/>
        </p:nvSpPr>
        <p:spPr>
          <a:xfrm>
            <a:off x="10975720" y="-662575"/>
            <a:ext cx="25347" cy="11612150"/>
          </a:xfrm>
          <a:prstGeom prst="rect">
            <a:avLst/>
          </a:prstGeom>
          <a:solidFill>
            <a:srgbClr val="111B1E">
              <a:alpha val="29803"/>
            </a:srgbClr>
          </a:solidFill>
        </p:spPr>
      </p:sp>
      <p:sp>
        <p:nvSpPr>
          <p:cNvPr id="28" name="AutoShape 28"/>
          <p:cNvSpPr/>
          <p:nvPr/>
        </p:nvSpPr>
        <p:spPr>
          <a:xfrm>
            <a:off x="17868900" y="0"/>
            <a:ext cx="419100" cy="419100"/>
          </a:xfrm>
          <a:prstGeom prst="rect">
            <a:avLst/>
          </a:prstGeom>
          <a:solidFill>
            <a:srgbClr val="111B1E"/>
          </a:solid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361056"/>
            <a:ext cx="13154333" cy="897244"/>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Positive Effects of the Internet</a:t>
            </a:r>
          </a:p>
        </p:txBody>
      </p:sp>
      <p:grpSp>
        <p:nvGrpSpPr>
          <p:cNvPr id="3" name="Group 3"/>
          <p:cNvGrpSpPr/>
          <p:nvPr/>
        </p:nvGrpSpPr>
        <p:grpSpPr>
          <a:xfrm>
            <a:off x="1028700" y="3226582"/>
            <a:ext cx="5000931" cy="1916918"/>
            <a:chOff x="0" y="0"/>
            <a:chExt cx="6667908" cy="2555890"/>
          </a:xfrm>
        </p:grpSpPr>
        <p:sp>
          <p:nvSpPr>
            <p:cNvPr id="4" name="TextBox 4"/>
            <p:cNvSpPr txBox="1"/>
            <p:nvPr/>
          </p:nvSpPr>
          <p:spPr>
            <a:xfrm>
              <a:off x="0" y="-57150"/>
              <a:ext cx="66679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DIRECT BENEFITS</a:t>
              </a:r>
            </a:p>
          </p:txBody>
        </p:sp>
        <p:sp>
          <p:nvSpPr>
            <p:cNvPr id="5" name="TextBox 5"/>
            <p:cNvSpPr txBox="1"/>
            <p:nvPr/>
          </p:nvSpPr>
          <p:spPr>
            <a:xfrm>
              <a:off x="0" y="1284714"/>
              <a:ext cx="66679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6" name="AutoShape 6"/>
          <p:cNvSpPr/>
          <p:nvPr/>
        </p:nvSpPr>
        <p:spPr>
          <a:xfrm>
            <a:off x="16110511" y="-662575"/>
            <a:ext cx="25347" cy="11612150"/>
          </a:xfrm>
          <a:prstGeom prst="rect">
            <a:avLst/>
          </a:prstGeom>
          <a:solidFill>
            <a:srgbClr val="111B1E">
              <a:alpha val="29803"/>
            </a:srgbClr>
          </a:solidFill>
        </p:spPr>
      </p:sp>
      <p:sp>
        <p:nvSpPr>
          <p:cNvPr id="7" name="TextBox 7"/>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8" name="AutoShape 8"/>
          <p:cNvSpPr/>
          <p:nvPr/>
        </p:nvSpPr>
        <p:spPr>
          <a:xfrm>
            <a:off x="16110511" y="8526104"/>
            <a:ext cx="2912436" cy="2301420"/>
          </a:xfrm>
          <a:prstGeom prst="rect">
            <a:avLst/>
          </a:prstGeom>
          <a:solidFill>
            <a:srgbClr val="111B1E"/>
          </a:solidFill>
        </p:spPr>
      </p:sp>
      <p:sp>
        <p:nvSpPr>
          <p:cNvPr id="9" name="AutoShape 9"/>
          <p:cNvSpPr/>
          <p:nvPr/>
        </p:nvSpPr>
        <p:spPr>
          <a:xfrm>
            <a:off x="6899611" y="3586795"/>
            <a:ext cx="1310939" cy="1196492"/>
          </a:xfrm>
          <a:prstGeom prst="rect">
            <a:avLst/>
          </a:prstGeom>
          <a:solidFill>
            <a:srgbClr val="111B1E"/>
          </a:solidFill>
        </p:spPr>
      </p:sp>
      <p:pic>
        <p:nvPicPr>
          <p:cNvPr id="10" name="Picture 10"/>
          <p:cNvPicPr>
            <a:picLocks noChangeAspect="1"/>
          </p:cNvPicPr>
          <p:nvPr/>
        </p:nvPicPr>
        <p:blipFill>
          <a:blip r:embed="rId2"/>
          <a:srcRect/>
          <a:stretch>
            <a:fillRect/>
          </a:stretch>
        </p:blipFill>
        <p:spPr>
          <a:xfrm>
            <a:off x="7126456" y="3756416"/>
            <a:ext cx="857250" cy="857250"/>
          </a:xfrm>
          <a:prstGeom prst="rect">
            <a:avLst/>
          </a:prstGeom>
        </p:spPr>
      </p:pic>
      <p:grpSp>
        <p:nvGrpSpPr>
          <p:cNvPr id="11" name="Group 11"/>
          <p:cNvGrpSpPr/>
          <p:nvPr/>
        </p:nvGrpSpPr>
        <p:grpSpPr>
          <a:xfrm>
            <a:off x="9144000" y="3226582"/>
            <a:ext cx="5000931" cy="1916918"/>
            <a:chOff x="0" y="0"/>
            <a:chExt cx="6667908" cy="2555890"/>
          </a:xfrm>
        </p:grpSpPr>
        <p:sp>
          <p:nvSpPr>
            <p:cNvPr id="12" name="TextBox 12"/>
            <p:cNvSpPr txBox="1"/>
            <p:nvPr/>
          </p:nvSpPr>
          <p:spPr>
            <a:xfrm>
              <a:off x="0" y="-57150"/>
              <a:ext cx="6667908"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SECONDARY EFFECTS</a:t>
              </a:r>
            </a:p>
          </p:txBody>
        </p:sp>
        <p:sp>
          <p:nvSpPr>
            <p:cNvPr id="13" name="TextBox 13"/>
            <p:cNvSpPr txBox="1"/>
            <p:nvPr/>
          </p:nvSpPr>
          <p:spPr>
            <a:xfrm>
              <a:off x="0" y="1284714"/>
              <a:ext cx="6667908"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14" name="AutoShape 14"/>
          <p:cNvSpPr/>
          <p:nvPr/>
        </p:nvSpPr>
        <p:spPr>
          <a:xfrm>
            <a:off x="0" y="0"/>
            <a:ext cx="419100" cy="419100"/>
          </a:xfrm>
          <a:prstGeom prst="rect">
            <a:avLst/>
          </a:prstGeom>
          <a:solidFill>
            <a:srgbClr val="111B1E"/>
          </a:solid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3367" y="3718956"/>
            <a:ext cx="6905933" cy="1804013"/>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Positive Effects of the Internet</a:t>
            </a: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34616"/>
            <a:ext cx="5610533" cy="1659387"/>
            <a:chOff x="0" y="0"/>
            <a:chExt cx="7480711" cy="2212516"/>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ACCORDING TO REGION</a:t>
              </a:r>
            </a:p>
          </p:txBody>
        </p:sp>
        <p:sp>
          <p:nvSpPr>
            <p:cNvPr id="8" name="TextBox 8"/>
            <p:cNvSpPr txBox="1"/>
            <p:nvPr/>
          </p:nvSpPr>
          <p:spPr>
            <a:xfrm>
              <a:off x="0" y="941340"/>
              <a:ext cx="7480711"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grpSp>
        <p:nvGrpSpPr>
          <p:cNvPr id="9" name="Group 9"/>
          <p:cNvGrpSpPr/>
          <p:nvPr/>
        </p:nvGrpSpPr>
        <p:grpSpPr>
          <a:xfrm>
            <a:off x="2390467" y="4279739"/>
            <a:ext cx="5610533" cy="1659387"/>
            <a:chOff x="0" y="0"/>
            <a:chExt cx="7480711" cy="2212516"/>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DIGITAL DIVIDE</a:t>
              </a:r>
            </a:p>
          </p:txBody>
        </p:sp>
        <p:sp>
          <p:nvSpPr>
            <p:cNvPr id="11" name="TextBox 11"/>
            <p:cNvSpPr txBox="1"/>
            <p:nvPr/>
          </p:nvSpPr>
          <p:spPr>
            <a:xfrm>
              <a:off x="0" y="941340"/>
              <a:ext cx="7480711"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grpSp>
        <p:nvGrpSpPr>
          <p:cNvPr id="12" name="Group 12"/>
          <p:cNvGrpSpPr/>
          <p:nvPr/>
        </p:nvGrpSpPr>
        <p:grpSpPr>
          <a:xfrm>
            <a:off x="2390467" y="7292997"/>
            <a:ext cx="5610533" cy="1659387"/>
            <a:chOff x="0" y="0"/>
            <a:chExt cx="7480711" cy="2212516"/>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ONLINE BULLYING</a:t>
              </a:r>
            </a:p>
          </p:txBody>
        </p:sp>
        <p:sp>
          <p:nvSpPr>
            <p:cNvPr id="14" name="TextBox 14"/>
            <p:cNvSpPr txBox="1"/>
            <p:nvPr/>
          </p:nvSpPr>
          <p:spPr>
            <a:xfrm>
              <a:off x="0" y="941340"/>
              <a:ext cx="7480711"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15" name="AutoShape 15"/>
          <p:cNvSpPr/>
          <p:nvPr/>
        </p:nvSpPr>
        <p:spPr>
          <a:xfrm>
            <a:off x="9359927" y="-662575"/>
            <a:ext cx="25347" cy="11612150"/>
          </a:xfrm>
          <a:prstGeom prst="rect">
            <a:avLst/>
          </a:prstGeom>
          <a:solidFill>
            <a:srgbClr val="111B1E">
              <a:alpha val="29803"/>
            </a:srgbClr>
          </a:solidFill>
        </p:spPr>
      </p:sp>
      <p:grpSp>
        <p:nvGrpSpPr>
          <p:cNvPr id="16" name="Group 16"/>
          <p:cNvGrpSpPr/>
          <p:nvPr/>
        </p:nvGrpSpPr>
        <p:grpSpPr>
          <a:xfrm>
            <a:off x="9359339" y="8526104"/>
            <a:ext cx="9732336" cy="2301420"/>
            <a:chOff x="0" y="0"/>
            <a:chExt cx="12976449" cy="3068560"/>
          </a:xfrm>
        </p:grpSpPr>
        <p:sp>
          <p:nvSpPr>
            <p:cNvPr id="17" name="AutoShape 17"/>
            <p:cNvSpPr/>
            <p:nvPr/>
          </p:nvSpPr>
          <p:spPr>
            <a:xfrm>
              <a:off x="0" y="0"/>
              <a:ext cx="12976449" cy="3068560"/>
            </a:xfrm>
            <a:prstGeom prst="rect">
              <a:avLst/>
            </a:prstGeom>
            <a:solidFill>
              <a:srgbClr val="111B1E"/>
            </a:solidFill>
          </p:spPr>
        </p:sp>
        <p:sp>
          <p:nvSpPr>
            <p:cNvPr id="18" name="TextBox 18"/>
            <p:cNvSpPr txBox="1"/>
            <p:nvPr/>
          </p:nvSpPr>
          <p:spPr>
            <a:xfrm>
              <a:off x="1550653" y="928636"/>
              <a:ext cx="9008028" cy="532036"/>
            </a:xfrm>
            <a:prstGeom prst="rect">
              <a:avLst/>
            </a:prstGeom>
          </p:spPr>
          <p:txBody>
            <a:bodyPr lIns="0" tIns="0" rIns="0" bIns="0" rtlCol="0" anchor="t">
              <a:spAutoFit/>
            </a:bodyPr>
            <a:lstStyle/>
            <a:p>
              <a:pPr algn="r">
                <a:lnSpc>
                  <a:spcPts val="3359"/>
                </a:lnSpc>
              </a:pPr>
              <a:r>
                <a:rPr lang="en-US" sz="2399" spc="143">
                  <a:solidFill>
                    <a:srgbClr val="FFFFFF"/>
                  </a:solidFill>
                  <a:latin typeface="Cormorant Garamond Bold"/>
                </a:rPr>
                <a:t>Comstech • Oct. 15, 2020</a:t>
              </a:r>
            </a:p>
          </p:txBody>
        </p:sp>
      </p:grpSp>
      <p:sp>
        <p:nvSpPr>
          <p:cNvPr id="19" name="AutoShape 19"/>
          <p:cNvSpPr/>
          <p:nvPr/>
        </p:nvSpPr>
        <p:spPr>
          <a:xfrm>
            <a:off x="-495300" y="-627128"/>
            <a:ext cx="664536" cy="11483520"/>
          </a:xfrm>
          <a:prstGeom prst="rect">
            <a:avLst/>
          </a:prstGeom>
          <a:solidFill>
            <a:srgbClr val="111B1E"/>
          </a:solidFill>
        </p:spPr>
      </p:sp>
    </p:spTree>
    <p:extLst>
      <p:ext uri="{BB962C8B-B14F-4D97-AF65-F5344CB8AC3E}">
        <p14:creationId xmlns:p14="http://schemas.microsoft.com/office/powerpoint/2010/main" val="13187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239011"/>
            <a:ext cx="8030871" cy="2254887"/>
          </a:xfrm>
          <a:prstGeom prst="rect">
            <a:avLst/>
          </a:prstGeom>
        </p:spPr>
        <p:txBody>
          <a:bodyPr lIns="0" tIns="0" rIns="0" bIns="0" rtlCol="0" anchor="t">
            <a:spAutoFit/>
          </a:bodyPr>
          <a:lstStyle/>
          <a:p>
            <a:pPr>
              <a:lnSpc>
                <a:spcPts val="8799"/>
              </a:lnSpc>
            </a:pPr>
            <a:r>
              <a:rPr lang="en-US" sz="7999">
                <a:solidFill>
                  <a:srgbClr val="111B1E"/>
                </a:solidFill>
                <a:latin typeface="Cormorant Garamond Bold"/>
              </a:rPr>
              <a:t>How to Combat These Problems</a:t>
            </a:r>
          </a:p>
        </p:txBody>
      </p:sp>
      <p:sp>
        <p:nvSpPr>
          <p:cNvPr id="3" name="AutoShape 3"/>
          <p:cNvSpPr/>
          <p:nvPr/>
        </p:nvSpPr>
        <p:spPr>
          <a:xfrm>
            <a:off x="9708639" y="-662575"/>
            <a:ext cx="25347" cy="11612150"/>
          </a:xfrm>
          <a:prstGeom prst="rect">
            <a:avLst/>
          </a:prstGeom>
          <a:solidFill>
            <a:srgbClr val="111B1E">
              <a:alpha val="29803"/>
            </a:srgbClr>
          </a:solidFill>
        </p:spPr>
      </p:sp>
      <p:sp>
        <p:nvSpPr>
          <p:cNvPr id="4" name="AutoShape 4"/>
          <p:cNvSpPr/>
          <p:nvPr/>
        </p:nvSpPr>
        <p:spPr>
          <a:xfrm>
            <a:off x="393753" y="-662575"/>
            <a:ext cx="25347" cy="11612150"/>
          </a:xfrm>
          <a:prstGeom prst="rect">
            <a:avLst/>
          </a:prstGeom>
          <a:solidFill>
            <a:srgbClr val="111B1E">
              <a:alpha val="29803"/>
            </a:srgbClr>
          </a:solidFill>
        </p:spPr>
      </p:sp>
      <p:sp>
        <p:nvSpPr>
          <p:cNvPr id="5" name="AutoShape 5"/>
          <p:cNvSpPr/>
          <p:nvPr/>
        </p:nvSpPr>
        <p:spPr>
          <a:xfrm>
            <a:off x="0" y="0"/>
            <a:ext cx="419100" cy="419100"/>
          </a:xfrm>
          <a:prstGeom prst="rect">
            <a:avLst/>
          </a:prstGeom>
          <a:solidFill>
            <a:srgbClr val="111B1E"/>
          </a:solidFill>
        </p:spPr>
      </p:sp>
      <p:pic>
        <p:nvPicPr>
          <p:cNvPr id="6" name="Picture 6"/>
          <p:cNvPicPr>
            <a:picLocks noChangeAspect="1"/>
          </p:cNvPicPr>
          <p:nvPr/>
        </p:nvPicPr>
        <p:blipFill>
          <a:blip r:embed="rId2"/>
          <a:srcRect l="1837" r="1837"/>
          <a:stretch>
            <a:fillRect/>
          </a:stretch>
        </p:blipFill>
        <p:spPr>
          <a:xfrm>
            <a:off x="663202" y="-77761"/>
            <a:ext cx="8707038" cy="6022426"/>
          </a:xfrm>
          <a:prstGeom prst="rect">
            <a:avLst/>
          </a:prstGeom>
        </p:spPr>
      </p:pic>
      <p:grpSp>
        <p:nvGrpSpPr>
          <p:cNvPr id="7" name="Group 7"/>
          <p:cNvGrpSpPr/>
          <p:nvPr/>
        </p:nvGrpSpPr>
        <p:grpSpPr>
          <a:xfrm>
            <a:off x="10715320" y="1512920"/>
            <a:ext cx="6543980" cy="7261159"/>
            <a:chOff x="0" y="0"/>
            <a:chExt cx="8725306" cy="9681546"/>
          </a:xfrm>
        </p:grpSpPr>
        <p:sp>
          <p:nvSpPr>
            <p:cNvPr id="8" name="TextBox 8"/>
            <p:cNvSpPr txBox="1"/>
            <p:nvPr/>
          </p:nvSpPr>
          <p:spPr>
            <a:xfrm>
              <a:off x="0" y="-57150"/>
              <a:ext cx="8725306"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EDUCATING USERS</a:t>
              </a:r>
            </a:p>
          </p:txBody>
        </p:sp>
        <p:sp>
          <p:nvSpPr>
            <p:cNvPr id="9" name="TextBox 9"/>
            <p:cNvSpPr txBox="1"/>
            <p:nvPr/>
          </p:nvSpPr>
          <p:spPr>
            <a:xfrm>
              <a:off x="0" y="960230"/>
              <a:ext cx="8725306" cy="1384848"/>
            </a:xfrm>
            <a:prstGeom prst="rect">
              <a:avLst/>
            </a:prstGeom>
          </p:spPr>
          <p:txBody>
            <a:bodyPr lIns="0" tIns="0" rIns="0" bIns="0" rtlCol="0" anchor="t">
              <a:spAutoFit/>
            </a:bodyPr>
            <a:lstStyle/>
            <a:p>
              <a:pPr>
                <a:lnSpc>
                  <a:spcPts val="4200"/>
                </a:lnSpc>
              </a:pPr>
              <a:r>
                <a:rPr lang="en-US" sz="2999" spc="29">
                  <a:solidFill>
                    <a:srgbClr val="111B1E"/>
                  </a:solidFill>
                  <a:latin typeface="Assistant Regular"/>
                </a:rPr>
                <a:t>Presentations are tools that can be</a:t>
              </a:r>
            </a:p>
            <a:p>
              <a:pPr>
                <a:lnSpc>
                  <a:spcPts val="4199"/>
                </a:lnSpc>
              </a:pPr>
              <a:r>
                <a:rPr lang="en-US" sz="2999" spc="29">
                  <a:solidFill>
                    <a:srgbClr val="111B1E"/>
                  </a:solidFill>
                  <a:latin typeface="Assistant Regular"/>
                </a:rPr>
                <a:t>used as lectures.</a:t>
              </a:r>
            </a:p>
          </p:txBody>
        </p:sp>
        <p:sp>
          <p:nvSpPr>
            <p:cNvPr id="10" name="TextBox 10"/>
            <p:cNvSpPr txBox="1"/>
            <p:nvPr/>
          </p:nvSpPr>
          <p:spPr>
            <a:xfrm>
              <a:off x="0" y="3697911"/>
              <a:ext cx="8725306"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BEING CRITICAL THINKERS</a:t>
              </a:r>
            </a:p>
          </p:txBody>
        </p:sp>
        <p:sp>
          <p:nvSpPr>
            <p:cNvPr id="11" name="TextBox 11"/>
            <p:cNvSpPr txBox="1"/>
            <p:nvPr/>
          </p:nvSpPr>
          <p:spPr>
            <a:xfrm>
              <a:off x="0" y="4715291"/>
              <a:ext cx="8725306" cy="1384848"/>
            </a:xfrm>
            <a:prstGeom prst="rect">
              <a:avLst/>
            </a:prstGeom>
          </p:spPr>
          <p:txBody>
            <a:bodyPr lIns="0" tIns="0" rIns="0" bIns="0" rtlCol="0" anchor="t">
              <a:spAutoFit/>
            </a:bodyPr>
            <a:lstStyle/>
            <a:p>
              <a:pPr>
                <a:lnSpc>
                  <a:spcPts val="4200"/>
                </a:lnSpc>
              </a:pPr>
              <a:r>
                <a:rPr lang="en-US" sz="2999" spc="29">
                  <a:solidFill>
                    <a:srgbClr val="111B1E"/>
                  </a:solidFill>
                  <a:latin typeface="Assistant Regular"/>
                </a:rPr>
                <a:t>Presentations are tools that can be</a:t>
              </a:r>
            </a:p>
            <a:p>
              <a:pPr>
                <a:lnSpc>
                  <a:spcPts val="4199"/>
                </a:lnSpc>
              </a:pPr>
              <a:r>
                <a:rPr lang="en-US" sz="2999" spc="29">
                  <a:solidFill>
                    <a:srgbClr val="111B1E"/>
                  </a:solidFill>
                  <a:latin typeface="Assistant Regular"/>
                </a:rPr>
                <a:t>used as lectures.</a:t>
              </a:r>
            </a:p>
          </p:txBody>
        </p:sp>
        <p:sp>
          <p:nvSpPr>
            <p:cNvPr id="12" name="TextBox 12"/>
            <p:cNvSpPr txBox="1"/>
            <p:nvPr/>
          </p:nvSpPr>
          <p:spPr>
            <a:xfrm>
              <a:off x="0" y="7279318"/>
              <a:ext cx="8725306"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PROTECTING ONLINE PRIVACY</a:t>
              </a:r>
            </a:p>
          </p:txBody>
        </p:sp>
        <p:sp>
          <p:nvSpPr>
            <p:cNvPr id="13" name="TextBox 13"/>
            <p:cNvSpPr txBox="1"/>
            <p:nvPr/>
          </p:nvSpPr>
          <p:spPr>
            <a:xfrm>
              <a:off x="0" y="8296698"/>
              <a:ext cx="8725306" cy="1384848"/>
            </a:xfrm>
            <a:prstGeom prst="rect">
              <a:avLst/>
            </a:prstGeom>
          </p:spPr>
          <p:txBody>
            <a:bodyPr lIns="0" tIns="0" rIns="0" bIns="0" rtlCol="0" anchor="t">
              <a:spAutoFit/>
            </a:bodyPr>
            <a:lstStyle/>
            <a:p>
              <a:pPr>
                <a:lnSpc>
                  <a:spcPts val="4200"/>
                </a:lnSpc>
              </a:pPr>
              <a:r>
                <a:rPr lang="en-US" sz="2999" spc="29">
                  <a:solidFill>
                    <a:srgbClr val="111B1E"/>
                  </a:solidFill>
                  <a:latin typeface="Assistant Regular"/>
                </a:rPr>
                <a:t>Presentations are tools that can be</a:t>
              </a:r>
            </a:p>
            <a:p>
              <a:pPr>
                <a:lnSpc>
                  <a:spcPts val="4199"/>
                </a:lnSpc>
              </a:pPr>
              <a:r>
                <a:rPr lang="en-US" sz="2999" spc="29">
                  <a:solidFill>
                    <a:srgbClr val="111B1E"/>
                  </a:solidFill>
                  <a:latin typeface="Assistant Regular"/>
                </a:rPr>
                <a:t>used as lectures.</a:t>
              </a:r>
            </a:p>
          </p:txBody>
        </p:sp>
      </p:grpSp>
      <p:sp>
        <p:nvSpPr>
          <p:cNvPr id="14" name="AutoShape 14"/>
          <p:cNvSpPr/>
          <p:nvPr/>
        </p:nvSpPr>
        <p:spPr>
          <a:xfrm>
            <a:off x="18135600" y="-495300"/>
            <a:ext cx="1181100" cy="11277600"/>
          </a:xfrm>
          <a:prstGeom prst="rect">
            <a:avLst/>
          </a:prstGeom>
          <a:solidFill>
            <a:srgbClr val="111B1E"/>
          </a:solidFill>
        </p:spPr>
      </p:sp>
    </p:spTree>
    <p:extLst>
      <p:ext uri="{BB962C8B-B14F-4D97-AF65-F5344CB8AC3E}">
        <p14:creationId xmlns:p14="http://schemas.microsoft.com/office/powerpoint/2010/main" val="3581584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38225"/>
            <a:ext cx="13992533" cy="897244"/>
          </a:xfrm>
          <a:prstGeom prst="rect">
            <a:avLst/>
          </a:prstGeom>
        </p:spPr>
        <p:txBody>
          <a:bodyPr lIns="0" tIns="0" rIns="0" bIns="0" rtlCol="0" anchor="t">
            <a:spAutoFit/>
          </a:bodyPr>
          <a:lstStyle/>
          <a:p>
            <a:pPr>
              <a:lnSpc>
                <a:spcPts val="7199"/>
              </a:lnSpc>
            </a:pPr>
            <a:r>
              <a:rPr lang="en-US" sz="5999" spc="59">
                <a:solidFill>
                  <a:srgbClr val="111B1E"/>
                </a:solidFill>
                <a:latin typeface="Assistant Bold"/>
              </a:rPr>
              <a:t>The Ripple Effect of the Internet</a:t>
            </a:r>
          </a:p>
        </p:txBody>
      </p:sp>
      <p:grpSp>
        <p:nvGrpSpPr>
          <p:cNvPr id="3" name="Group 3"/>
          <p:cNvGrpSpPr/>
          <p:nvPr/>
        </p:nvGrpSpPr>
        <p:grpSpPr>
          <a:xfrm>
            <a:off x="1028700" y="6540954"/>
            <a:ext cx="4477856" cy="2297918"/>
            <a:chOff x="0" y="0"/>
            <a:chExt cx="5970475" cy="3063890"/>
          </a:xfrm>
        </p:grpSpPr>
        <p:sp>
          <p:nvSpPr>
            <p:cNvPr id="4" name="TextBox 4"/>
            <p:cNvSpPr txBox="1"/>
            <p:nvPr/>
          </p:nvSpPr>
          <p:spPr>
            <a:xfrm>
              <a:off x="0" y="-57150"/>
              <a:ext cx="5970475" cy="1457285"/>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EFFECTS ON A PERSON</a:t>
              </a:r>
            </a:p>
          </p:txBody>
        </p:sp>
        <p:sp>
          <p:nvSpPr>
            <p:cNvPr id="5" name="TextBox 5"/>
            <p:cNvSpPr txBox="1"/>
            <p:nvPr/>
          </p:nvSpPr>
          <p:spPr>
            <a:xfrm>
              <a:off x="0" y="1792714"/>
              <a:ext cx="5970475"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6" name="AutoShape 6"/>
          <p:cNvSpPr/>
          <p:nvPr/>
        </p:nvSpPr>
        <p:spPr>
          <a:xfrm>
            <a:off x="1028700" y="9415318"/>
            <a:ext cx="4513726" cy="871682"/>
          </a:xfrm>
          <a:prstGeom prst="rect">
            <a:avLst/>
          </a:prstGeom>
          <a:solidFill>
            <a:srgbClr val="111B1E"/>
          </a:solidFill>
        </p:spPr>
      </p:sp>
      <p:grpSp>
        <p:nvGrpSpPr>
          <p:cNvPr id="7" name="Group 7"/>
          <p:cNvGrpSpPr/>
          <p:nvPr/>
        </p:nvGrpSpPr>
        <p:grpSpPr>
          <a:xfrm>
            <a:off x="5996616" y="5843530"/>
            <a:ext cx="4477856" cy="2297918"/>
            <a:chOff x="0" y="0"/>
            <a:chExt cx="5970475" cy="3063890"/>
          </a:xfrm>
        </p:grpSpPr>
        <p:sp>
          <p:nvSpPr>
            <p:cNvPr id="8" name="TextBox 8"/>
            <p:cNvSpPr txBox="1"/>
            <p:nvPr/>
          </p:nvSpPr>
          <p:spPr>
            <a:xfrm>
              <a:off x="0" y="-57150"/>
              <a:ext cx="5970475" cy="1457285"/>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EFFECTS ON THE COMMUNITY</a:t>
              </a:r>
            </a:p>
          </p:txBody>
        </p:sp>
        <p:sp>
          <p:nvSpPr>
            <p:cNvPr id="9" name="TextBox 9"/>
            <p:cNvSpPr txBox="1"/>
            <p:nvPr/>
          </p:nvSpPr>
          <p:spPr>
            <a:xfrm>
              <a:off x="0" y="1792714"/>
              <a:ext cx="5970475"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10" name="AutoShape 10"/>
          <p:cNvSpPr/>
          <p:nvPr/>
        </p:nvSpPr>
        <p:spPr>
          <a:xfrm>
            <a:off x="5996616" y="8683013"/>
            <a:ext cx="4513726" cy="1603987"/>
          </a:xfrm>
          <a:prstGeom prst="rect">
            <a:avLst/>
          </a:prstGeom>
          <a:solidFill>
            <a:srgbClr val="111B1E"/>
          </a:solidFill>
        </p:spPr>
      </p:sp>
      <p:grpSp>
        <p:nvGrpSpPr>
          <p:cNvPr id="11" name="Group 11"/>
          <p:cNvGrpSpPr/>
          <p:nvPr/>
        </p:nvGrpSpPr>
        <p:grpSpPr>
          <a:xfrm>
            <a:off x="10897376" y="5146107"/>
            <a:ext cx="4477856" cy="2297918"/>
            <a:chOff x="0" y="0"/>
            <a:chExt cx="5970475" cy="3063890"/>
          </a:xfrm>
        </p:grpSpPr>
        <p:sp>
          <p:nvSpPr>
            <p:cNvPr id="12" name="TextBox 12"/>
            <p:cNvSpPr txBox="1"/>
            <p:nvPr/>
          </p:nvSpPr>
          <p:spPr>
            <a:xfrm>
              <a:off x="0" y="-57150"/>
              <a:ext cx="5970475" cy="1457285"/>
            </a:xfrm>
            <a:prstGeom prst="rect">
              <a:avLst/>
            </a:prstGeom>
          </p:spPr>
          <p:txBody>
            <a:bodyPr lIns="0" tIns="0" rIns="0" bIns="0" rtlCol="0" anchor="t">
              <a:spAutoFit/>
            </a:bodyPr>
            <a:lstStyle/>
            <a:p>
              <a:pPr>
                <a:lnSpc>
                  <a:spcPts val="4479"/>
                </a:lnSpc>
              </a:pPr>
              <a:r>
                <a:rPr lang="en-US" sz="3200" spc="288">
                  <a:solidFill>
                    <a:srgbClr val="111B1E"/>
                  </a:solidFill>
                  <a:latin typeface="Assistant Regular"/>
                </a:rPr>
                <a:t>EFFECTS ON</a:t>
              </a:r>
            </a:p>
            <a:p>
              <a:pPr>
                <a:lnSpc>
                  <a:spcPts val="4480"/>
                </a:lnSpc>
              </a:pPr>
              <a:r>
                <a:rPr lang="en-US" sz="3200" spc="288">
                  <a:solidFill>
                    <a:srgbClr val="111B1E"/>
                  </a:solidFill>
                  <a:latin typeface="Assistant Regular"/>
                </a:rPr>
                <a:t>SOCIETY</a:t>
              </a:r>
            </a:p>
          </p:txBody>
        </p:sp>
        <p:sp>
          <p:nvSpPr>
            <p:cNvPr id="13" name="TextBox 13"/>
            <p:cNvSpPr txBox="1"/>
            <p:nvPr/>
          </p:nvSpPr>
          <p:spPr>
            <a:xfrm>
              <a:off x="0" y="1792714"/>
              <a:ext cx="5970475" cy="1271176"/>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Presentations are tools that can be used as lectures.</a:t>
              </a:r>
            </a:p>
          </p:txBody>
        </p:sp>
      </p:grpSp>
      <p:sp>
        <p:nvSpPr>
          <p:cNvPr id="14" name="AutoShape 14"/>
          <p:cNvSpPr/>
          <p:nvPr/>
        </p:nvSpPr>
        <p:spPr>
          <a:xfrm>
            <a:off x="10897376" y="8090195"/>
            <a:ext cx="4513726" cy="2196805"/>
          </a:xfrm>
          <a:prstGeom prst="rect">
            <a:avLst/>
          </a:prstGeom>
          <a:solidFill>
            <a:srgbClr val="111B1E"/>
          </a:solidFill>
        </p:spPr>
      </p:sp>
      <p:sp>
        <p:nvSpPr>
          <p:cNvPr id="15" name="AutoShape 15"/>
          <p:cNvSpPr/>
          <p:nvPr/>
        </p:nvSpPr>
        <p:spPr>
          <a:xfrm>
            <a:off x="16110511" y="-662575"/>
            <a:ext cx="25347" cy="11612150"/>
          </a:xfrm>
          <a:prstGeom prst="rect">
            <a:avLst/>
          </a:prstGeom>
          <a:solidFill>
            <a:srgbClr val="111B1E">
              <a:alpha val="29803"/>
            </a:srgbClr>
          </a:solidFill>
        </p:spPr>
      </p:sp>
      <p:sp>
        <p:nvSpPr>
          <p:cNvPr id="16" name="TextBox 16"/>
          <p:cNvSpPr txBox="1"/>
          <p:nvPr/>
        </p:nvSpPr>
        <p:spPr>
          <a:xfrm rot="5400000">
            <a:off x="13844083" y="5613804"/>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
        <p:nvSpPr>
          <p:cNvPr id="17" name="AutoShape 17"/>
          <p:cNvSpPr/>
          <p:nvPr/>
        </p:nvSpPr>
        <p:spPr>
          <a:xfrm>
            <a:off x="17868900" y="0"/>
            <a:ext cx="419100" cy="419100"/>
          </a:xfrm>
          <a:prstGeom prst="rect">
            <a:avLst/>
          </a:prstGeom>
          <a:solidFill>
            <a:srgbClr val="111B1E"/>
          </a:solid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66427" y="3669919"/>
            <a:ext cx="4068416" cy="3002664"/>
            <a:chOff x="0" y="0"/>
            <a:chExt cx="5424555" cy="4003552"/>
          </a:xfrm>
        </p:grpSpPr>
        <p:sp>
          <p:nvSpPr>
            <p:cNvPr id="3" name="TextBox 3"/>
            <p:cNvSpPr txBox="1"/>
            <p:nvPr/>
          </p:nvSpPr>
          <p:spPr>
            <a:xfrm>
              <a:off x="0" y="-38100"/>
              <a:ext cx="5424555" cy="1466851"/>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WHAT THE FUTURE BRINGS</a:t>
              </a:r>
            </a:p>
          </p:txBody>
        </p:sp>
        <p:sp>
          <p:nvSpPr>
            <p:cNvPr id="4" name="TextBox 4"/>
            <p:cNvSpPr txBox="1"/>
            <p:nvPr/>
          </p:nvSpPr>
          <p:spPr>
            <a:xfrm>
              <a:off x="0" y="1918343"/>
              <a:ext cx="5284637" cy="2085209"/>
            </a:xfrm>
            <a:prstGeom prst="rect">
              <a:avLst/>
            </a:prstGeom>
          </p:spPr>
          <p:txBody>
            <a:bodyPr lIns="0" tIns="0" rIns="0" bIns="0" rtlCol="0" anchor="t">
              <a:spAutoFit/>
            </a:bodyPr>
            <a:lstStyle/>
            <a:p>
              <a:pPr>
                <a:lnSpc>
                  <a:spcPts val="4199"/>
                </a:lnSpc>
              </a:pPr>
              <a:r>
                <a:rPr lang="en-US" sz="2999" spc="29">
                  <a:solidFill>
                    <a:srgbClr val="111B1E"/>
                  </a:solidFill>
                  <a:latin typeface="Assistant Regular"/>
                </a:rPr>
                <a:t>Presentations are tools that can be used as lectures.</a:t>
              </a:r>
            </a:p>
          </p:txBody>
        </p:sp>
      </p:grpSp>
      <p:grpSp>
        <p:nvGrpSpPr>
          <p:cNvPr id="5" name="Group 5"/>
          <p:cNvGrpSpPr/>
          <p:nvPr/>
        </p:nvGrpSpPr>
        <p:grpSpPr>
          <a:xfrm>
            <a:off x="8648165" y="0"/>
            <a:ext cx="9674703" cy="10287000"/>
            <a:chOff x="0" y="0"/>
            <a:chExt cx="12899604" cy="13716000"/>
          </a:xfrm>
        </p:grpSpPr>
        <p:pic>
          <p:nvPicPr>
            <p:cNvPr id="6" name="Picture 6"/>
            <p:cNvPicPr>
              <a:picLocks noChangeAspect="1"/>
            </p:cNvPicPr>
            <p:nvPr/>
          </p:nvPicPr>
          <p:blipFill>
            <a:blip r:embed="rId2"/>
            <a:srcRect l="37377"/>
            <a:stretch>
              <a:fillRect/>
            </a:stretch>
          </p:blipFill>
          <p:spPr>
            <a:xfrm>
              <a:off x="0" y="0"/>
              <a:ext cx="6386302" cy="6794500"/>
            </a:xfrm>
            <a:prstGeom prst="rect">
              <a:avLst/>
            </a:prstGeom>
          </p:spPr>
        </p:pic>
        <p:pic>
          <p:nvPicPr>
            <p:cNvPr id="7" name="Picture 7"/>
            <p:cNvPicPr>
              <a:picLocks noChangeAspect="1"/>
            </p:cNvPicPr>
            <p:nvPr/>
          </p:nvPicPr>
          <p:blipFill>
            <a:blip r:embed="rId3"/>
            <a:srcRect l="47717" t="16510"/>
            <a:stretch>
              <a:fillRect/>
            </a:stretch>
          </p:blipFill>
          <p:spPr>
            <a:xfrm>
              <a:off x="6513302" y="0"/>
              <a:ext cx="6386302" cy="6794500"/>
            </a:xfrm>
            <a:prstGeom prst="rect">
              <a:avLst/>
            </a:prstGeom>
          </p:spPr>
        </p:pic>
        <p:pic>
          <p:nvPicPr>
            <p:cNvPr id="8" name="Picture 8"/>
            <p:cNvPicPr>
              <a:picLocks noChangeAspect="1"/>
            </p:cNvPicPr>
            <p:nvPr/>
          </p:nvPicPr>
          <p:blipFill>
            <a:blip r:embed="rId4"/>
            <a:srcRect r="37377"/>
            <a:stretch>
              <a:fillRect/>
            </a:stretch>
          </p:blipFill>
          <p:spPr>
            <a:xfrm>
              <a:off x="0" y="6921500"/>
              <a:ext cx="6386302" cy="6794500"/>
            </a:xfrm>
            <a:prstGeom prst="rect">
              <a:avLst/>
            </a:prstGeom>
          </p:spPr>
        </p:pic>
        <p:pic>
          <p:nvPicPr>
            <p:cNvPr id="9" name="Picture 9"/>
            <p:cNvPicPr>
              <a:picLocks noChangeAspect="1"/>
            </p:cNvPicPr>
            <p:nvPr/>
          </p:nvPicPr>
          <p:blipFill>
            <a:blip r:embed="rId5"/>
            <a:srcRect l="51174" t="21885"/>
            <a:stretch>
              <a:fillRect/>
            </a:stretch>
          </p:blipFill>
          <p:spPr>
            <a:xfrm>
              <a:off x="6513302" y="6921500"/>
              <a:ext cx="6386302" cy="6794500"/>
            </a:xfrm>
            <a:prstGeom prst="rect">
              <a:avLst/>
            </a:prstGeom>
          </p:spPr>
        </p:pic>
      </p:grpSp>
      <p:sp>
        <p:nvSpPr>
          <p:cNvPr id="10" name="TextBox 10"/>
          <p:cNvSpPr txBox="1"/>
          <p:nvPr/>
        </p:nvSpPr>
        <p:spPr>
          <a:xfrm rot="-5400000">
            <a:off x="-2167442" y="5880504"/>
            <a:ext cx="63446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11" name="AutoShape 11"/>
          <p:cNvSpPr/>
          <p:nvPr/>
        </p:nvSpPr>
        <p:spPr>
          <a:xfrm>
            <a:off x="1946020" y="-133589"/>
            <a:ext cx="25347" cy="11612150"/>
          </a:xfrm>
          <a:prstGeom prst="rect">
            <a:avLst/>
          </a:prstGeom>
          <a:solidFill>
            <a:srgbClr val="111B1E">
              <a:alpha val="29803"/>
            </a:srgbClr>
          </a:solidFill>
        </p:spPr>
      </p:sp>
      <p:sp>
        <p:nvSpPr>
          <p:cNvPr id="12" name="AutoShape 12"/>
          <p:cNvSpPr/>
          <p:nvPr/>
        </p:nvSpPr>
        <p:spPr>
          <a:xfrm>
            <a:off x="-712470" y="-236896"/>
            <a:ext cx="2683836" cy="2301420"/>
          </a:xfrm>
          <a:prstGeom prst="rect">
            <a:avLst/>
          </a:prstGeom>
          <a:solidFill>
            <a:srgbClr val="111B1E"/>
          </a:solidFill>
        </p:spPr>
      </p:sp>
      <p:sp>
        <p:nvSpPr>
          <p:cNvPr id="13" name="AutoShape 13"/>
          <p:cNvSpPr/>
          <p:nvPr/>
        </p:nvSpPr>
        <p:spPr>
          <a:xfrm>
            <a:off x="8648165" y="10119874"/>
            <a:ext cx="10302420" cy="348608"/>
          </a:xfrm>
          <a:prstGeom prst="rect">
            <a:avLst/>
          </a:prstGeom>
          <a:solidFill>
            <a:srgbClr val="111B1E"/>
          </a:solidFill>
        </p:spPr>
      </p:sp>
      <p:sp>
        <p:nvSpPr>
          <p:cNvPr id="14" name="AutoShape 14"/>
          <p:cNvSpPr/>
          <p:nvPr/>
        </p:nvSpPr>
        <p:spPr>
          <a:xfrm>
            <a:off x="8308720" y="-662575"/>
            <a:ext cx="25347" cy="11612150"/>
          </a:xfrm>
          <a:prstGeom prst="rect">
            <a:avLst/>
          </a:prstGeom>
          <a:solidFill>
            <a:srgbClr val="111B1E">
              <a:alpha val="29803"/>
            </a:srgbClr>
          </a:solid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26136" y="0"/>
            <a:ext cx="25347" cy="11612150"/>
          </a:xfrm>
          <a:prstGeom prst="rect">
            <a:avLst/>
          </a:prstGeom>
          <a:solidFill>
            <a:srgbClr val="111B1E">
              <a:alpha val="29803"/>
            </a:srgbClr>
          </a:solidFill>
        </p:spPr>
      </p:sp>
      <p:sp>
        <p:nvSpPr>
          <p:cNvPr id="3" name="AutoShape 3"/>
          <p:cNvSpPr/>
          <p:nvPr/>
        </p:nvSpPr>
        <p:spPr>
          <a:xfrm>
            <a:off x="1836387" y="0"/>
            <a:ext cx="25347" cy="11612150"/>
          </a:xfrm>
          <a:prstGeom prst="rect">
            <a:avLst/>
          </a:prstGeom>
          <a:solidFill>
            <a:srgbClr val="111B1E">
              <a:alpha val="29803"/>
            </a:srgbClr>
          </a:solidFill>
        </p:spPr>
      </p:sp>
      <p:pic>
        <p:nvPicPr>
          <p:cNvPr id="4" name="Picture 4"/>
          <p:cNvPicPr>
            <a:picLocks noChangeAspect="1"/>
          </p:cNvPicPr>
          <p:nvPr/>
        </p:nvPicPr>
        <p:blipFill>
          <a:blip r:embed="rId2"/>
          <a:srcRect l="32628" r="26481"/>
          <a:stretch>
            <a:fillRect/>
          </a:stretch>
        </p:blipFill>
        <p:spPr>
          <a:xfrm>
            <a:off x="2252579" y="-38477"/>
            <a:ext cx="7551537" cy="10734542"/>
          </a:xfrm>
          <a:prstGeom prst="rect">
            <a:avLst/>
          </a:prstGeom>
        </p:spPr>
      </p:pic>
      <p:grpSp>
        <p:nvGrpSpPr>
          <p:cNvPr id="5" name="Group 5"/>
          <p:cNvGrpSpPr/>
          <p:nvPr/>
        </p:nvGrpSpPr>
        <p:grpSpPr>
          <a:xfrm>
            <a:off x="10218993" y="8526104"/>
            <a:ext cx="8872682" cy="2301420"/>
            <a:chOff x="0" y="0"/>
            <a:chExt cx="11830243" cy="3068560"/>
          </a:xfrm>
        </p:grpSpPr>
        <p:sp>
          <p:nvSpPr>
            <p:cNvPr id="6" name="AutoShape 6"/>
            <p:cNvSpPr/>
            <p:nvPr/>
          </p:nvSpPr>
          <p:spPr>
            <a:xfrm>
              <a:off x="0" y="0"/>
              <a:ext cx="11830243" cy="3068560"/>
            </a:xfrm>
            <a:prstGeom prst="rect">
              <a:avLst/>
            </a:prstGeom>
            <a:solidFill>
              <a:srgbClr val="111B1E"/>
            </a:solidFill>
          </p:spPr>
        </p:sp>
        <p:sp>
          <p:nvSpPr>
            <p:cNvPr id="7" name="TextBox 7"/>
            <p:cNvSpPr txBox="1"/>
            <p:nvPr/>
          </p:nvSpPr>
          <p:spPr>
            <a:xfrm>
              <a:off x="1515085" y="811014"/>
              <a:ext cx="7897391" cy="723689"/>
            </a:xfrm>
            <a:prstGeom prst="rect">
              <a:avLst/>
            </a:prstGeom>
          </p:spPr>
          <p:txBody>
            <a:bodyPr lIns="0" tIns="0" rIns="0" bIns="0" rtlCol="0" anchor="t">
              <a:spAutoFit/>
            </a:bodyPr>
            <a:lstStyle/>
            <a:p>
              <a:pPr algn="r">
                <a:lnSpc>
                  <a:spcPts val="4420"/>
                </a:lnSpc>
              </a:pPr>
              <a:r>
                <a:rPr lang="en-US" sz="3400" spc="204">
                  <a:solidFill>
                    <a:srgbClr val="FFFFFF"/>
                  </a:solidFill>
                  <a:latin typeface="Assistant Regular Bold"/>
                </a:rPr>
                <a:t>FROM GROUP 5</a:t>
              </a:r>
            </a:p>
          </p:txBody>
        </p:sp>
      </p:grpSp>
      <p:sp>
        <p:nvSpPr>
          <p:cNvPr id="8" name="TextBox 8"/>
          <p:cNvSpPr txBox="1"/>
          <p:nvPr/>
        </p:nvSpPr>
        <p:spPr>
          <a:xfrm>
            <a:off x="11361516" y="1552165"/>
            <a:ext cx="5897784" cy="2264412"/>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The Presenters</a:t>
            </a:r>
          </a:p>
        </p:txBody>
      </p:sp>
      <p:sp>
        <p:nvSpPr>
          <p:cNvPr id="9" name="AutoShape 9"/>
          <p:cNvSpPr/>
          <p:nvPr/>
        </p:nvSpPr>
        <p:spPr>
          <a:xfrm>
            <a:off x="17868900" y="0"/>
            <a:ext cx="419100" cy="419100"/>
          </a:xfrm>
          <a:prstGeom prst="rect">
            <a:avLst/>
          </a:prstGeom>
          <a:solidFill>
            <a:srgbClr val="111B1E"/>
          </a:solidFill>
        </p:spPr>
      </p:sp>
      <p:grpSp>
        <p:nvGrpSpPr>
          <p:cNvPr id="10" name="Group 10"/>
          <p:cNvGrpSpPr/>
          <p:nvPr/>
        </p:nvGrpSpPr>
        <p:grpSpPr>
          <a:xfrm>
            <a:off x="11361516" y="6377930"/>
            <a:ext cx="5897784" cy="1098457"/>
            <a:chOff x="0" y="0"/>
            <a:chExt cx="7863711" cy="1464609"/>
          </a:xfrm>
        </p:grpSpPr>
        <p:sp>
          <p:nvSpPr>
            <p:cNvPr id="11" name="TextBox 11"/>
            <p:cNvSpPr txBox="1"/>
            <p:nvPr/>
          </p:nvSpPr>
          <p:spPr>
            <a:xfrm>
              <a:off x="0" y="-57150"/>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GLENN ERDHART</a:t>
              </a:r>
            </a:p>
          </p:txBody>
        </p:sp>
        <p:sp>
          <p:nvSpPr>
            <p:cNvPr id="12" name="TextBox 12"/>
            <p:cNvSpPr txBox="1"/>
            <p:nvPr/>
          </p:nvSpPr>
          <p:spPr>
            <a:xfrm>
              <a:off x="0" y="789648"/>
              <a:ext cx="7863711" cy="674961"/>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Team Leader</a:t>
              </a:r>
            </a:p>
          </p:txBody>
        </p:sp>
      </p:grpSp>
      <p:sp>
        <p:nvSpPr>
          <p:cNvPr id="13" name="TextBox 13"/>
          <p:cNvSpPr txBox="1"/>
          <p:nvPr/>
        </p:nvSpPr>
        <p:spPr>
          <a:xfrm rot="-5400000">
            <a:off x="-2434142" y="4262262"/>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460384" y="38477"/>
            <a:ext cx="25347" cy="11612150"/>
          </a:xfrm>
          <a:prstGeom prst="rect">
            <a:avLst/>
          </a:prstGeom>
          <a:solidFill>
            <a:srgbClr val="111B1E">
              <a:alpha val="29803"/>
            </a:srgbClr>
          </a:solidFill>
        </p:spPr>
      </p:sp>
      <p:sp>
        <p:nvSpPr>
          <p:cNvPr id="3" name="AutoShape 3"/>
          <p:cNvSpPr/>
          <p:nvPr/>
        </p:nvSpPr>
        <p:spPr>
          <a:xfrm>
            <a:off x="8070635" y="38477"/>
            <a:ext cx="25347" cy="11612150"/>
          </a:xfrm>
          <a:prstGeom prst="rect">
            <a:avLst/>
          </a:prstGeom>
          <a:solidFill>
            <a:srgbClr val="111B1E">
              <a:alpha val="29803"/>
            </a:srgbClr>
          </a:solidFill>
        </p:spPr>
      </p:sp>
      <p:pic>
        <p:nvPicPr>
          <p:cNvPr id="4" name="Picture 4"/>
          <p:cNvPicPr>
            <a:picLocks noChangeAspect="1"/>
          </p:cNvPicPr>
          <p:nvPr/>
        </p:nvPicPr>
        <p:blipFill>
          <a:blip r:embed="rId2"/>
          <a:srcRect l="43105" r="9937"/>
          <a:stretch>
            <a:fillRect/>
          </a:stretch>
        </p:blipFill>
        <p:spPr>
          <a:xfrm>
            <a:off x="8486827" y="0"/>
            <a:ext cx="7551537" cy="10734542"/>
          </a:xfrm>
          <a:prstGeom prst="rect">
            <a:avLst/>
          </a:prstGeom>
        </p:spPr>
      </p:pic>
      <p:grpSp>
        <p:nvGrpSpPr>
          <p:cNvPr id="5" name="Group 5"/>
          <p:cNvGrpSpPr/>
          <p:nvPr/>
        </p:nvGrpSpPr>
        <p:grpSpPr>
          <a:xfrm>
            <a:off x="0" y="8394645"/>
            <a:ext cx="8105506" cy="2301420"/>
            <a:chOff x="0" y="0"/>
            <a:chExt cx="10807341" cy="3068560"/>
          </a:xfrm>
        </p:grpSpPr>
        <p:sp>
          <p:nvSpPr>
            <p:cNvPr id="6" name="AutoShape 6"/>
            <p:cNvSpPr/>
            <p:nvPr/>
          </p:nvSpPr>
          <p:spPr>
            <a:xfrm>
              <a:off x="0" y="0"/>
              <a:ext cx="10807341" cy="3068560"/>
            </a:xfrm>
            <a:prstGeom prst="rect">
              <a:avLst/>
            </a:prstGeom>
            <a:solidFill>
              <a:srgbClr val="111B1E"/>
            </a:solidFill>
          </p:spPr>
        </p:sp>
        <p:sp>
          <p:nvSpPr>
            <p:cNvPr id="7" name="TextBox 7"/>
            <p:cNvSpPr txBox="1"/>
            <p:nvPr/>
          </p:nvSpPr>
          <p:spPr>
            <a:xfrm>
              <a:off x="1050129" y="811014"/>
              <a:ext cx="8362346" cy="723689"/>
            </a:xfrm>
            <a:prstGeom prst="rect">
              <a:avLst/>
            </a:prstGeom>
          </p:spPr>
          <p:txBody>
            <a:bodyPr lIns="0" tIns="0" rIns="0" bIns="0" rtlCol="0" anchor="t">
              <a:spAutoFit/>
            </a:bodyPr>
            <a:lstStyle/>
            <a:p>
              <a:pPr algn="r">
                <a:lnSpc>
                  <a:spcPts val="4420"/>
                </a:lnSpc>
              </a:pPr>
              <a:r>
                <a:rPr lang="en-US" sz="3400" spc="204">
                  <a:solidFill>
                    <a:srgbClr val="FFFFFF"/>
                  </a:solidFill>
                  <a:latin typeface="Assistant Regular Bold"/>
                </a:rPr>
                <a:t>FROM GROUP 5</a:t>
              </a:r>
            </a:p>
          </p:txBody>
        </p:sp>
      </p:grpSp>
      <p:sp>
        <p:nvSpPr>
          <p:cNvPr id="8" name="TextBox 8"/>
          <p:cNvSpPr txBox="1"/>
          <p:nvPr/>
        </p:nvSpPr>
        <p:spPr>
          <a:xfrm>
            <a:off x="1161573" y="1095375"/>
            <a:ext cx="5897784" cy="2264412"/>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The Presenters</a:t>
            </a:r>
          </a:p>
        </p:txBody>
      </p:sp>
      <p:sp>
        <p:nvSpPr>
          <p:cNvPr id="9" name="AutoShape 9"/>
          <p:cNvSpPr/>
          <p:nvPr/>
        </p:nvSpPr>
        <p:spPr>
          <a:xfrm>
            <a:off x="0" y="0"/>
            <a:ext cx="419100" cy="419100"/>
          </a:xfrm>
          <a:prstGeom prst="rect">
            <a:avLst/>
          </a:prstGeom>
          <a:solidFill>
            <a:srgbClr val="111B1E"/>
          </a:solidFill>
        </p:spPr>
      </p:sp>
      <p:grpSp>
        <p:nvGrpSpPr>
          <p:cNvPr id="10" name="Group 10"/>
          <p:cNvGrpSpPr/>
          <p:nvPr/>
        </p:nvGrpSpPr>
        <p:grpSpPr>
          <a:xfrm>
            <a:off x="1161573" y="6064085"/>
            <a:ext cx="5897784" cy="1098457"/>
            <a:chOff x="0" y="0"/>
            <a:chExt cx="7863711" cy="1464609"/>
          </a:xfrm>
        </p:grpSpPr>
        <p:sp>
          <p:nvSpPr>
            <p:cNvPr id="11" name="TextBox 11"/>
            <p:cNvSpPr txBox="1"/>
            <p:nvPr/>
          </p:nvSpPr>
          <p:spPr>
            <a:xfrm>
              <a:off x="0" y="-57150"/>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JAMES PASCARELLA</a:t>
              </a:r>
            </a:p>
          </p:txBody>
        </p:sp>
        <p:sp>
          <p:nvSpPr>
            <p:cNvPr id="12" name="TextBox 12"/>
            <p:cNvSpPr txBox="1"/>
            <p:nvPr/>
          </p:nvSpPr>
          <p:spPr>
            <a:xfrm>
              <a:off x="0" y="789648"/>
              <a:ext cx="7863711" cy="674961"/>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Research Lead</a:t>
              </a:r>
            </a:p>
          </p:txBody>
        </p:sp>
      </p:grpSp>
      <p:sp>
        <p:nvSpPr>
          <p:cNvPr id="13" name="TextBox 13"/>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26136" y="0"/>
            <a:ext cx="25347" cy="11612150"/>
          </a:xfrm>
          <a:prstGeom prst="rect">
            <a:avLst/>
          </a:prstGeom>
          <a:solidFill>
            <a:srgbClr val="111B1E">
              <a:alpha val="29803"/>
            </a:srgbClr>
          </a:solidFill>
        </p:spPr>
      </p:sp>
      <p:sp>
        <p:nvSpPr>
          <p:cNvPr id="3" name="AutoShape 3"/>
          <p:cNvSpPr/>
          <p:nvPr/>
        </p:nvSpPr>
        <p:spPr>
          <a:xfrm>
            <a:off x="1836387" y="0"/>
            <a:ext cx="25347" cy="11612150"/>
          </a:xfrm>
          <a:prstGeom prst="rect">
            <a:avLst/>
          </a:prstGeom>
          <a:solidFill>
            <a:srgbClr val="111B1E">
              <a:alpha val="29803"/>
            </a:srgbClr>
          </a:solidFill>
        </p:spPr>
      </p:sp>
      <p:pic>
        <p:nvPicPr>
          <p:cNvPr id="4" name="Picture 4"/>
          <p:cNvPicPr>
            <a:picLocks noChangeAspect="1"/>
          </p:cNvPicPr>
          <p:nvPr/>
        </p:nvPicPr>
        <p:blipFill>
          <a:blip r:embed="rId2"/>
          <a:srcRect t="2646" b="2646"/>
          <a:stretch>
            <a:fillRect/>
          </a:stretch>
        </p:blipFill>
        <p:spPr>
          <a:xfrm>
            <a:off x="2252579" y="-38477"/>
            <a:ext cx="7551537" cy="10734542"/>
          </a:xfrm>
          <a:prstGeom prst="rect">
            <a:avLst/>
          </a:prstGeom>
        </p:spPr>
      </p:pic>
      <p:grpSp>
        <p:nvGrpSpPr>
          <p:cNvPr id="5" name="Group 5"/>
          <p:cNvGrpSpPr/>
          <p:nvPr/>
        </p:nvGrpSpPr>
        <p:grpSpPr>
          <a:xfrm>
            <a:off x="10218993" y="8526104"/>
            <a:ext cx="8872682" cy="2301420"/>
            <a:chOff x="0" y="0"/>
            <a:chExt cx="11830243" cy="3068560"/>
          </a:xfrm>
        </p:grpSpPr>
        <p:sp>
          <p:nvSpPr>
            <p:cNvPr id="6" name="AutoShape 6"/>
            <p:cNvSpPr/>
            <p:nvPr/>
          </p:nvSpPr>
          <p:spPr>
            <a:xfrm>
              <a:off x="0" y="0"/>
              <a:ext cx="11830243" cy="3068560"/>
            </a:xfrm>
            <a:prstGeom prst="rect">
              <a:avLst/>
            </a:prstGeom>
            <a:solidFill>
              <a:srgbClr val="111B1E"/>
            </a:solidFill>
          </p:spPr>
        </p:sp>
        <p:sp>
          <p:nvSpPr>
            <p:cNvPr id="7" name="TextBox 7"/>
            <p:cNvSpPr txBox="1"/>
            <p:nvPr/>
          </p:nvSpPr>
          <p:spPr>
            <a:xfrm>
              <a:off x="1468589" y="811014"/>
              <a:ext cx="7943886" cy="723689"/>
            </a:xfrm>
            <a:prstGeom prst="rect">
              <a:avLst/>
            </a:prstGeom>
          </p:spPr>
          <p:txBody>
            <a:bodyPr lIns="0" tIns="0" rIns="0" bIns="0" rtlCol="0" anchor="t">
              <a:spAutoFit/>
            </a:bodyPr>
            <a:lstStyle/>
            <a:p>
              <a:pPr algn="r">
                <a:lnSpc>
                  <a:spcPts val="4420"/>
                </a:lnSpc>
              </a:pPr>
              <a:r>
                <a:rPr lang="en-US" sz="3400" spc="204">
                  <a:solidFill>
                    <a:srgbClr val="FFFFFF"/>
                  </a:solidFill>
                  <a:latin typeface="Assistant Regular Bold"/>
                </a:rPr>
                <a:t>FROM GROUP 5</a:t>
              </a:r>
            </a:p>
          </p:txBody>
        </p:sp>
      </p:grpSp>
      <p:sp>
        <p:nvSpPr>
          <p:cNvPr id="8" name="TextBox 8"/>
          <p:cNvSpPr txBox="1"/>
          <p:nvPr/>
        </p:nvSpPr>
        <p:spPr>
          <a:xfrm>
            <a:off x="11361516" y="1552165"/>
            <a:ext cx="5897784" cy="2264412"/>
          </a:xfrm>
          <a:prstGeom prst="rect">
            <a:avLst/>
          </a:prstGeom>
        </p:spPr>
        <p:txBody>
          <a:bodyPr lIns="0" tIns="0" rIns="0" bIns="0" rtlCol="0" anchor="t">
            <a:spAutoFit/>
          </a:bodyPr>
          <a:lstStyle/>
          <a:p>
            <a:pPr>
              <a:lnSpc>
                <a:spcPts val="8800"/>
              </a:lnSpc>
            </a:pPr>
            <a:r>
              <a:rPr lang="en-US" sz="8000">
                <a:solidFill>
                  <a:srgbClr val="111B1E"/>
                </a:solidFill>
                <a:latin typeface="Cormorant Garamond Bold"/>
              </a:rPr>
              <a:t>The Presenters</a:t>
            </a:r>
          </a:p>
        </p:txBody>
      </p:sp>
      <p:sp>
        <p:nvSpPr>
          <p:cNvPr id="9" name="AutoShape 9"/>
          <p:cNvSpPr/>
          <p:nvPr/>
        </p:nvSpPr>
        <p:spPr>
          <a:xfrm>
            <a:off x="17868900" y="0"/>
            <a:ext cx="419100" cy="419100"/>
          </a:xfrm>
          <a:prstGeom prst="rect">
            <a:avLst/>
          </a:prstGeom>
          <a:solidFill>
            <a:srgbClr val="111B1E"/>
          </a:solidFill>
        </p:spPr>
      </p:sp>
      <p:grpSp>
        <p:nvGrpSpPr>
          <p:cNvPr id="10" name="Group 10"/>
          <p:cNvGrpSpPr/>
          <p:nvPr/>
        </p:nvGrpSpPr>
        <p:grpSpPr>
          <a:xfrm>
            <a:off x="11361516" y="6377930"/>
            <a:ext cx="5897784" cy="1098457"/>
            <a:chOff x="0" y="0"/>
            <a:chExt cx="7863711" cy="1464609"/>
          </a:xfrm>
        </p:grpSpPr>
        <p:sp>
          <p:nvSpPr>
            <p:cNvPr id="11" name="TextBox 11"/>
            <p:cNvSpPr txBox="1"/>
            <p:nvPr/>
          </p:nvSpPr>
          <p:spPr>
            <a:xfrm>
              <a:off x="0" y="-57150"/>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KARTIK STEVENSON</a:t>
              </a:r>
            </a:p>
          </p:txBody>
        </p:sp>
        <p:sp>
          <p:nvSpPr>
            <p:cNvPr id="12" name="TextBox 12"/>
            <p:cNvSpPr txBox="1"/>
            <p:nvPr/>
          </p:nvSpPr>
          <p:spPr>
            <a:xfrm>
              <a:off x="0" y="789648"/>
              <a:ext cx="7863711" cy="674961"/>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Spokesperson</a:t>
              </a:r>
            </a:p>
          </p:txBody>
        </p:sp>
      </p:grpSp>
      <p:sp>
        <p:nvSpPr>
          <p:cNvPr id="13" name="TextBox 13"/>
          <p:cNvSpPr txBox="1"/>
          <p:nvPr/>
        </p:nvSpPr>
        <p:spPr>
          <a:xfrm rot="-5400000">
            <a:off x="-2434142" y="4262262"/>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310997" y="7574944"/>
            <a:ext cx="5923043" cy="1667035"/>
          </a:xfrm>
          <a:prstGeom prst="rect">
            <a:avLst/>
          </a:prstGeom>
        </p:spPr>
        <p:txBody>
          <a:bodyPr lIns="0" tIns="0" rIns="0" bIns="0" rtlCol="0" anchor="t">
            <a:spAutoFit/>
          </a:bodyPr>
          <a:lstStyle/>
          <a:p>
            <a:pPr algn="r">
              <a:lnSpc>
                <a:spcPts val="4420"/>
              </a:lnSpc>
            </a:pPr>
            <a:r>
              <a:rPr lang="en-US" sz="3400" spc="204">
                <a:solidFill>
                  <a:srgbClr val="111B1E"/>
                </a:solidFill>
                <a:latin typeface="Assistant Regular Bold"/>
              </a:rPr>
              <a:t>PRESENTED TO THE COMPUTER &amp; TECHNOLOGY DEPARTMENT</a:t>
            </a:r>
          </a:p>
        </p:txBody>
      </p:sp>
      <p:sp>
        <p:nvSpPr>
          <p:cNvPr id="3" name="TextBox 3"/>
          <p:cNvSpPr txBox="1"/>
          <p:nvPr/>
        </p:nvSpPr>
        <p:spPr>
          <a:xfrm>
            <a:off x="11361516" y="1088444"/>
            <a:ext cx="5897784" cy="2264412"/>
          </a:xfrm>
          <a:prstGeom prst="rect">
            <a:avLst/>
          </a:prstGeom>
        </p:spPr>
        <p:txBody>
          <a:bodyPr lIns="0" tIns="0" rIns="0" bIns="0" rtlCol="0" anchor="t">
            <a:spAutoFit/>
          </a:bodyPr>
          <a:lstStyle/>
          <a:p>
            <a:pPr algn="r">
              <a:lnSpc>
                <a:spcPts val="8800"/>
              </a:lnSpc>
            </a:pPr>
            <a:r>
              <a:rPr lang="en-US" sz="8000">
                <a:solidFill>
                  <a:srgbClr val="111B1E"/>
                </a:solidFill>
                <a:latin typeface="Cormorant Garamond Bold"/>
              </a:rPr>
              <a:t>Quarkgrove College</a:t>
            </a:r>
          </a:p>
        </p:txBody>
      </p:sp>
      <p:sp>
        <p:nvSpPr>
          <p:cNvPr id="4" name="AutoShape 4"/>
          <p:cNvSpPr/>
          <p:nvPr/>
        </p:nvSpPr>
        <p:spPr>
          <a:xfrm>
            <a:off x="-699716" y="8526104"/>
            <a:ext cx="2683836" cy="2301420"/>
          </a:xfrm>
          <a:prstGeom prst="rect">
            <a:avLst/>
          </a:prstGeom>
          <a:solidFill>
            <a:srgbClr val="111B1E"/>
          </a:solidFill>
        </p:spPr>
      </p:sp>
      <p:sp>
        <p:nvSpPr>
          <p:cNvPr id="5" name="AutoShape 5"/>
          <p:cNvSpPr/>
          <p:nvPr/>
        </p:nvSpPr>
        <p:spPr>
          <a:xfrm>
            <a:off x="1965070" y="-662575"/>
            <a:ext cx="25347" cy="11612150"/>
          </a:xfrm>
          <a:prstGeom prst="rect">
            <a:avLst/>
          </a:prstGeom>
          <a:solidFill>
            <a:srgbClr val="111B1E">
              <a:alpha val="29803"/>
            </a:srgbClr>
          </a:solidFill>
        </p:spPr>
      </p:sp>
      <p:sp>
        <p:nvSpPr>
          <p:cNvPr id="6" name="TextBox 6"/>
          <p:cNvSpPr txBox="1"/>
          <p:nvPr/>
        </p:nvSpPr>
        <p:spPr>
          <a:xfrm rot="-5400000">
            <a:off x="-2434142" y="4262262"/>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
        <p:nvSpPr>
          <p:cNvPr id="7" name="AutoShape 7"/>
          <p:cNvSpPr/>
          <p:nvPr/>
        </p:nvSpPr>
        <p:spPr>
          <a:xfrm>
            <a:off x="10261507" y="-662575"/>
            <a:ext cx="25347" cy="11612150"/>
          </a:xfrm>
          <a:prstGeom prst="rect">
            <a:avLst/>
          </a:prstGeom>
          <a:solidFill>
            <a:srgbClr val="111B1E">
              <a:alpha val="29803"/>
            </a:srgbClr>
          </a:solidFill>
        </p:spPr>
      </p:sp>
      <p:grpSp>
        <p:nvGrpSpPr>
          <p:cNvPr id="8" name="Group 8"/>
          <p:cNvGrpSpPr/>
          <p:nvPr/>
        </p:nvGrpSpPr>
        <p:grpSpPr>
          <a:xfrm>
            <a:off x="3176643" y="3352856"/>
            <a:ext cx="5897784" cy="5918853"/>
            <a:chOff x="0" y="0"/>
            <a:chExt cx="7863711" cy="7891804"/>
          </a:xfrm>
        </p:grpSpPr>
        <p:sp>
          <p:nvSpPr>
            <p:cNvPr id="9" name="TextBox 9"/>
            <p:cNvSpPr txBox="1"/>
            <p:nvPr/>
          </p:nvSpPr>
          <p:spPr>
            <a:xfrm>
              <a:off x="0" y="-57150"/>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MAILING ADDRESS</a:t>
              </a:r>
            </a:p>
          </p:txBody>
        </p:sp>
        <p:sp>
          <p:nvSpPr>
            <p:cNvPr id="10" name="TextBox 10"/>
            <p:cNvSpPr txBox="1"/>
            <p:nvPr/>
          </p:nvSpPr>
          <p:spPr>
            <a:xfrm>
              <a:off x="0" y="789648"/>
              <a:ext cx="7863711" cy="1384848"/>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123 Anywhere St., Any City, State, Country 12345</a:t>
              </a:r>
            </a:p>
          </p:txBody>
        </p:sp>
        <p:sp>
          <p:nvSpPr>
            <p:cNvPr id="11" name="TextBox 11"/>
            <p:cNvSpPr txBox="1"/>
            <p:nvPr/>
          </p:nvSpPr>
          <p:spPr>
            <a:xfrm>
              <a:off x="0" y="3440974"/>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PHONE NUMBER</a:t>
              </a:r>
            </a:p>
          </p:txBody>
        </p:sp>
        <p:sp>
          <p:nvSpPr>
            <p:cNvPr id="12" name="TextBox 12"/>
            <p:cNvSpPr txBox="1"/>
            <p:nvPr/>
          </p:nvSpPr>
          <p:spPr>
            <a:xfrm>
              <a:off x="0" y="4287772"/>
              <a:ext cx="7863711" cy="674961"/>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(123) 456 7890</a:t>
              </a:r>
            </a:p>
          </p:txBody>
        </p:sp>
        <p:sp>
          <p:nvSpPr>
            <p:cNvPr id="13" name="TextBox 13"/>
            <p:cNvSpPr txBox="1"/>
            <p:nvPr/>
          </p:nvSpPr>
          <p:spPr>
            <a:xfrm>
              <a:off x="0" y="6370045"/>
              <a:ext cx="7863711"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E-MAIL ADDRESS</a:t>
              </a:r>
            </a:p>
          </p:txBody>
        </p:sp>
        <p:sp>
          <p:nvSpPr>
            <p:cNvPr id="14" name="TextBox 14"/>
            <p:cNvSpPr txBox="1"/>
            <p:nvPr/>
          </p:nvSpPr>
          <p:spPr>
            <a:xfrm>
              <a:off x="0" y="7216843"/>
              <a:ext cx="7863711" cy="674961"/>
            </a:xfrm>
            <a:prstGeom prst="rect">
              <a:avLst/>
            </a:prstGeom>
          </p:spPr>
          <p:txBody>
            <a:bodyPr lIns="0" tIns="0" rIns="0" bIns="0" rtlCol="0" anchor="t">
              <a:spAutoFit/>
            </a:bodyPr>
            <a:lstStyle/>
            <a:p>
              <a:pPr>
                <a:lnSpc>
                  <a:spcPts val="4200"/>
                </a:lnSpc>
              </a:pPr>
              <a:r>
                <a:rPr lang="en-US" sz="3000" spc="30">
                  <a:solidFill>
                    <a:srgbClr val="111B1E"/>
                  </a:solidFill>
                  <a:latin typeface="Assistant Regular"/>
                </a:rPr>
                <a:t>hello@reallygreatsite.com</a:t>
              </a:r>
            </a:p>
          </p:txBody>
        </p:sp>
      </p:grpSp>
      <p:sp>
        <p:nvSpPr>
          <p:cNvPr id="15" name="AutoShape 15"/>
          <p:cNvSpPr/>
          <p:nvPr/>
        </p:nvSpPr>
        <p:spPr>
          <a:xfrm>
            <a:off x="1964217" y="-327385"/>
            <a:ext cx="8322636" cy="510720"/>
          </a:xfrm>
          <a:prstGeom prst="rect">
            <a:avLst/>
          </a:prstGeom>
          <a:solidFill>
            <a:srgbClr val="111B1E"/>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6060" y="3487260"/>
            <a:ext cx="7736499" cy="2394310"/>
          </a:xfrm>
          <a:prstGeom prst="rect">
            <a:avLst/>
          </a:prstGeom>
        </p:spPr>
        <p:txBody>
          <a:bodyPr wrap="square" lIns="0" tIns="0" rIns="0" bIns="0" rtlCol="0" anchor="t">
            <a:spAutoFit/>
          </a:bodyPr>
          <a:lstStyle/>
          <a:p>
            <a:pPr>
              <a:lnSpc>
                <a:spcPts val="8800"/>
              </a:lnSpc>
            </a:pPr>
            <a:r>
              <a:rPr lang="en-US" sz="11500" dirty="0">
                <a:solidFill>
                  <a:srgbClr val="111B1E"/>
                </a:solidFill>
                <a:latin typeface="Cormorant Garamond Bold"/>
              </a:rPr>
              <a:t>What is a Kernel?</a:t>
            </a:r>
          </a:p>
        </p:txBody>
      </p:sp>
      <p:sp>
        <p:nvSpPr>
          <p:cNvPr id="5" name="AutoShape 5"/>
          <p:cNvSpPr/>
          <p:nvPr/>
        </p:nvSpPr>
        <p:spPr>
          <a:xfrm>
            <a:off x="6560164" y="-662575"/>
            <a:ext cx="25347" cy="11612150"/>
          </a:xfrm>
          <a:prstGeom prst="rect">
            <a:avLst/>
          </a:prstGeom>
          <a:solidFill>
            <a:srgbClr val="111B1E">
              <a:alpha val="29803"/>
            </a:srgbClr>
          </a:solidFill>
        </p:spPr>
      </p:sp>
      <p:sp>
        <p:nvSpPr>
          <p:cNvPr id="6" name="AutoShape 6"/>
          <p:cNvSpPr/>
          <p:nvPr/>
        </p:nvSpPr>
        <p:spPr>
          <a:xfrm>
            <a:off x="16110511" y="-662575"/>
            <a:ext cx="25347" cy="11612150"/>
          </a:xfrm>
          <a:prstGeom prst="rect">
            <a:avLst/>
          </a:prstGeom>
          <a:solidFill>
            <a:srgbClr val="111B1E">
              <a:alpha val="29803"/>
            </a:srgbClr>
          </a:solidFill>
        </p:spPr>
      </p:sp>
      <p:sp>
        <p:nvSpPr>
          <p:cNvPr id="8" name="AutoShape 8"/>
          <p:cNvSpPr/>
          <p:nvPr/>
        </p:nvSpPr>
        <p:spPr>
          <a:xfrm>
            <a:off x="16110511" y="8526104"/>
            <a:ext cx="2912436" cy="2301420"/>
          </a:xfrm>
          <a:prstGeom prst="rect">
            <a:avLst/>
          </a:prstGeom>
          <a:solidFill>
            <a:schemeClr val="bg2">
              <a:lumMod val="50000"/>
            </a:schemeClr>
          </a:solidFill>
        </p:spPr>
      </p:sp>
      <p:pic>
        <p:nvPicPr>
          <p:cNvPr id="12" name="Picture 2">
            <a:extLst>
              <a:ext uri="{FF2B5EF4-FFF2-40B4-BE49-F238E27FC236}">
                <a16:creationId xmlns:a16="http://schemas.microsoft.com/office/drawing/2014/main" id="{F80151A8-4FEE-4440-B607-FD19942F69B2}"/>
              </a:ext>
            </a:extLst>
          </p:cNvPr>
          <p:cNvPicPr>
            <a:picLocks noChangeAspect="1"/>
          </p:cNvPicPr>
          <p:nvPr/>
        </p:nvPicPr>
        <p:blipFill>
          <a:blip r:embed="rId2"/>
          <a:srcRect l="41068" r="22265"/>
          <a:stretch>
            <a:fillRect/>
          </a:stretch>
        </p:blipFill>
        <p:spPr>
          <a:xfrm>
            <a:off x="0" y="-266700"/>
            <a:ext cx="5943600" cy="1082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43100" y="981075"/>
            <a:ext cx="11869256" cy="960685"/>
          </a:xfrm>
          <a:prstGeom prst="rect">
            <a:avLst/>
          </a:prstGeom>
        </p:spPr>
        <p:txBody>
          <a:bodyPr lIns="0" tIns="0" rIns="0" bIns="0" rtlCol="0" anchor="t">
            <a:spAutoFit/>
          </a:bodyPr>
          <a:lstStyle/>
          <a:p>
            <a:pPr>
              <a:lnSpc>
                <a:spcPts val="7740"/>
              </a:lnSpc>
            </a:pPr>
            <a:r>
              <a:rPr lang="en-US" sz="6000" spc="60">
                <a:solidFill>
                  <a:srgbClr val="111B1E"/>
                </a:solidFill>
                <a:latin typeface="Assistant Bold"/>
              </a:rPr>
              <a:t>Other Resources</a:t>
            </a:r>
          </a:p>
        </p:txBody>
      </p:sp>
      <p:grpSp>
        <p:nvGrpSpPr>
          <p:cNvPr id="3" name="Group 3"/>
          <p:cNvGrpSpPr/>
          <p:nvPr/>
        </p:nvGrpSpPr>
        <p:grpSpPr>
          <a:xfrm>
            <a:off x="1943100" y="4329795"/>
            <a:ext cx="11869256" cy="4928505"/>
            <a:chOff x="0" y="0"/>
            <a:chExt cx="15825675" cy="6571341"/>
          </a:xfrm>
        </p:grpSpPr>
        <p:sp>
          <p:nvSpPr>
            <p:cNvPr id="4" name="TextBox 4"/>
            <p:cNvSpPr txBox="1"/>
            <p:nvPr/>
          </p:nvSpPr>
          <p:spPr>
            <a:xfrm>
              <a:off x="0" y="-57150"/>
              <a:ext cx="15825675"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THE INTERNET IN A NUTSHELL</a:t>
              </a:r>
            </a:p>
          </p:txBody>
        </p:sp>
        <p:sp>
          <p:nvSpPr>
            <p:cNvPr id="5" name="TextBox 5"/>
            <p:cNvSpPr txBox="1"/>
            <p:nvPr/>
          </p:nvSpPr>
          <p:spPr>
            <a:xfrm>
              <a:off x="0" y="1011499"/>
              <a:ext cx="15825675" cy="616750"/>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www.reallygreatsite.com</a:t>
              </a:r>
            </a:p>
          </p:txBody>
        </p:sp>
        <p:sp>
          <p:nvSpPr>
            <p:cNvPr id="6" name="TextBox 6"/>
            <p:cNvSpPr txBox="1"/>
            <p:nvPr/>
          </p:nvSpPr>
          <p:spPr>
            <a:xfrm>
              <a:off x="0" y="2490596"/>
              <a:ext cx="15825675"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ACROSS THE INFORMATION SUPERHIGHWAY</a:t>
              </a:r>
            </a:p>
          </p:txBody>
        </p:sp>
        <p:sp>
          <p:nvSpPr>
            <p:cNvPr id="7" name="TextBox 7"/>
            <p:cNvSpPr txBox="1"/>
            <p:nvPr/>
          </p:nvSpPr>
          <p:spPr>
            <a:xfrm>
              <a:off x="0" y="3559245"/>
              <a:ext cx="15825675" cy="616750"/>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www.reallygreatsite.com</a:t>
              </a:r>
            </a:p>
          </p:txBody>
        </p:sp>
        <p:sp>
          <p:nvSpPr>
            <p:cNvPr id="8" name="TextBox 8"/>
            <p:cNvSpPr txBox="1"/>
            <p:nvPr/>
          </p:nvSpPr>
          <p:spPr>
            <a:xfrm>
              <a:off x="0" y="4885941"/>
              <a:ext cx="15825675" cy="70303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ONLINE CONNECTIVITY</a:t>
              </a:r>
            </a:p>
          </p:txBody>
        </p:sp>
        <p:sp>
          <p:nvSpPr>
            <p:cNvPr id="9" name="TextBox 9"/>
            <p:cNvSpPr txBox="1"/>
            <p:nvPr/>
          </p:nvSpPr>
          <p:spPr>
            <a:xfrm>
              <a:off x="0" y="5954591"/>
              <a:ext cx="15825675" cy="616750"/>
            </a:xfrm>
            <a:prstGeom prst="rect">
              <a:avLst/>
            </a:prstGeom>
          </p:spPr>
          <p:txBody>
            <a:bodyPr lIns="0" tIns="0" rIns="0" bIns="0" rtlCol="0" anchor="t">
              <a:spAutoFit/>
            </a:bodyPr>
            <a:lstStyle/>
            <a:p>
              <a:pPr>
                <a:lnSpc>
                  <a:spcPts val="3919"/>
                </a:lnSpc>
              </a:pPr>
              <a:r>
                <a:rPr lang="en-US" sz="2800">
                  <a:solidFill>
                    <a:srgbClr val="111B1E"/>
                  </a:solidFill>
                  <a:latin typeface="Assistant Regular"/>
                </a:rPr>
                <a:t>www.reallygreatsite.com</a:t>
              </a:r>
            </a:p>
          </p:txBody>
        </p:sp>
      </p:grpSp>
      <p:sp>
        <p:nvSpPr>
          <p:cNvPr id="10" name="AutoShape 10"/>
          <p:cNvSpPr/>
          <p:nvPr/>
        </p:nvSpPr>
        <p:spPr>
          <a:xfrm>
            <a:off x="16110511" y="-662575"/>
            <a:ext cx="25347" cy="11612150"/>
          </a:xfrm>
          <a:prstGeom prst="rect">
            <a:avLst/>
          </a:prstGeom>
          <a:solidFill>
            <a:srgbClr val="111B1E">
              <a:alpha val="29803"/>
            </a:srgbClr>
          </a:solidFill>
        </p:spPr>
      </p:sp>
      <p:sp>
        <p:nvSpPr>
          <p:cNvPr id="11" name="TextBox 11"/>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a:solidFill>
                  <a:srgbClr val="111B1E"/>
                </a:solidFill>
                <a:latin typeface="Cormorant Garamond Bold"/>
              </a:rPr>
              <a:t>Comstech • Oct. 15, 2020</a:t>
            </a:r>
          </a:p>
        </p:txBody>
      </p:sp>
      <p:sp>
        <p:nvSpPr>
          <p:cNvPr id="12" name="AutoShape 12"/>
          <p:cNvSpPr/>
          <p:nvPr/>
        </p:nvSpPr>
        <p:spPr>
          <a:xfrm>
            <a:off x="16110511" y="8526104"/>
            <a:ext cx="2912436" cy="2301420"/>
          </a:xfrm>
          <a:prstGeom prst="rect">
            <a:avLst/>
          </a:prstGeom>
          <a:solidFill>
            <a:srgbClr val="111B1E"/>
          </a:solidFill>
        </p:spPr>
      </p:sp>
      <p:sp>
        <p:nvSpPr>
          <p:cNvPr id="13" name="AutoShape 13"/>
          <p:cNvSpPr/>
          <p:nvPr/>
        </p:nvSpPr>
        <p:spPr>
          <a:xfrm>
            <a:off x="393753" y="-662575"/>
            <a:ext cx="25347" cy="11612150"/>
          </a:xfrm>
          <a:prstGeom prst="rect">
            <a:avLst/>
          </a:prstGeom>
          <a:solidFill>
            <a:srgbClr val="111B1E">
              <a:alpha val="29803"/>
            </a:srgbClr>
          </a:solidFill>
        </p:spPr>
      </p:sp>
      <p:sp>
        <p:nvSpPr>
          <p:cNvPr id="14" name="AutoShape 14"/>
          <p:cNvSpPr/>
          <p:nvPr/>
        </p:nvSpPr>
        <p:spPr>
          <a:xfrm>
            <a:off x="0" y="0"/>
            <a:ext cx="419100" cy="419100"/>
          </a:xfrm>
          <a:prstGeom prst="rect">
            <a:avLst/>
          </a:prstGeom>
          <a:solidFill>
            <a:srgbClr val="111B1E"/>
          </a:solid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5375" y="990600"/>
            <a:ext cx="7904243" cy="552292"/>
          </a:xfrm>
          <a:prstGeom prst="rect">
            <a:avLst/>
          </a:prstGeom>
        </p:spPr>
        <p:txBody>
          <a:bodyPr lIns="0" tIns="0" rIns="0" bIns="0" rtlCol="0" anchor="t">
            <a:spAutoFit/>
          </a:bodyPr>
          <a:lstStyle/>
          <a:p>
            <a:pPr>
              <a:lnSpc>
                <a:spcPts val="4420"/>
              </a:lnSpc>
            </a:pPr>
            <a:r>
              <a:rPr lang="en-US" sz="3400" spc="204">
                <a:solidFill>
                  <a:srgbClr val="111B1E"/>
                </a:solidFill>
                <a:latin typeface="Assistant Regular Bold"/>
              </a:rPr>
              <a:t>SOMETHING TO THINK ABOUT</a:t>
            </a:r>
          </a:p>
        </p:txBody>
      </p:sp>
      <p:sp>
        <p:nvSpPr>
          <p:cNvPr id="3" name="TextBox 3"/>
          <p:cNvSpPr txBox="1"/>
          <p:nvPr/>
        </p:nvSpPr>
        <p:spPr>
          <a:xfrm>
            <a:off x="3685375" y="6177350"/>
            <a:ext cx="10040456" cy="1813538"/>
          </a:xfrm>
          <a:prstGeom prst="rect">
            <a:avLst/>
          </a:prstGeom>
        </p:spPr>
        <p:txBody>
          <a:bodyPr lIns="0" tIns="0" rIns="0" bIns="0" rtlCol="0" anchor="t">
            <a:spAutoFit/>
          </a:bodyPr>
          <a:lstStyle/>
          <a:p>
            <a:pPr>
              <a:lnSpc>
                <a:spcPts val="7200"/>
              </a:lnSpc>
            </a:pPr>
            <a:r>
              <a:rPr lang="en-US" sz="6000" spc="60">
                <a:solidFill>
                  <a:srgbClr val="111B1E"/>
                </a:solidFill>
                <a:latin typeface="Assistant Bold"/>
              </a:rPr>
              <a:t>The internet is not a luxury, it is a necessity.</a:t>
            </a:r>
          </a:p>
        </p:txBody>
      </p:sp>
      <p:sp>
        <p:nvSpPr>
          <p:cNvPr id="4" name="TextBox 4"/>
          <p:cNvSpPr txBox="1"/>
          <p:nvPr/>
        </p:nvSpPr>
        <p:spPr>
          <a:xfrm>
            <a:off x="3685375" y="8716739"/>
            <a:ext cx="7904243" cy="541561"/>
          </a:xfrm>
          <a:prstGeom prst="rect">
            <a:avLst/>
          </a:prstGeom>
        </p:spPr>
        <p:txBody>
          <a:bodyPr lIns="0" tIns="0" rIns="0" bIns="0" rtlCol="0" anchor="t">
            <a:spAutoFit/>
          </a:bodyPr>
          <a:lstStyle/>
          <a:p>
            <a:pPr>
              <a:lnSpc>
                <a:spcPts val="4480"/>
              </a:lnSpc>
            </a:pPr>
            <a:r>
              <a:rPr lang="en-US" sz="3200" spc="288">
                <a:solidFill>
                  <a:srgbClr val="111B1E"/>
                </a:solidFill>
                <a:latin typeface="Assistant Regular"/>
              </a:rPr>
              <a:t>BARACK OBAMA</a:t>
            </a:r>
          </a:p>
        </p:txBody>
      </p:sp>
      <p:sp>
        <p:nvSpPr>
          <p:cNvPr id="5" name="AutoShape 5"/>
          <p:cNvSpPr/>
          <p:nvPr/>
        </p:nvSpPr>
        <p:spPr>
          <a:xfrm>
            <a:off x="17911215" y="0"/>
            <a:ext cx="419100" cy="419100"/>
          </a:xfrm>
          <a:prstGeom prst="rect">
            <a:avLst/>
          </a:prstGeom>
          <a:solidFill>
            <a:srgbClr val="111B1E"/>
          </a:solidFill>
        </p:spPr>
      </p:sp>
      <p:sp>
        <p:nvSpPr>
          <p:cNvPr id="6" name="AutoShape 6"/>
          <p:cNvSpPr/>
          <p:nvPr/>
        </p:nvSpPr>
        <p:spPr>
          <a:xfrm>
            <a:off x="17911215" y="-662575"/>
            <a:ext cx="25347" cy="11612150"/>
          </a:xfrm>
          <a:prstGeom prst="rect">
            <a:avLst/>
          </a:prstGeom>
          <a:solidFill>
            <a:srgbClr val="111B1E">
              <a:alpha val="29803"/>
            </a:srgbClr>
          </a:solidFill>
        </p:spPr>
      </p:sp>
      <p:sp>
        <p:nvSpPr>
          <p:cNvPr id="7" name="AutoShape 7"/>
          <p:cNvSpPr/>
          <p:nvPr/>
        </p:nvSpPr>
        <p:spPr>
          <a:xfrm>
            <a:off x="-737816" y="8526104"/>
            <a:ext cx="2683836" cy="2301420"/>
          </a:xfrm>
          <a:prstGeom prst="rect">
            <a:avLst/>
          </a:prstGeom>
          <a:solidFill>
            <a:srgbClr val="111B1E"/>
          </a:solidFill>
        </p:spPr>
      </p:sp>
      <p:sp>
        <p:nvSpPr>
          <p:cNvPr id="8" name="AutoShape 8"/>
          <p:cNvSpPr/>
          <p:nvPr/>
        </p:nvSpPr>
        <p:spPr>
          <a:xfrm>
            <a:off x="1946020" y="43021"/>
            <a:ext cx="25347" cy="11612150"/>
          </a:xfrm>
          <a:prstGeom prst="rect">
            <a:avLst/>
          </a:prstGeom>
          <a:solidFill>
            <a:srgbClr val="111B1E">
              <a:alpha val="29803"/>
            </a:srgbClr>
          </a:solidFill>
        </p:spPr>
      </p:sp>
      <p:sp>
        <p:nvSpPr>
          <p:cNvPr id="9" name="TextBox 9"/>
          <p:cNvSpPr txBox="1"/>
          <p:nvPr/>
        </p:nvSpPr>
        <p:spPr>
          <a:xfrm rot="-5400000">
            <a:off x="-2434142" y="4262262"/>
            <a:ext cx="6878058" cy="410933"/>
          </a:xfrm>
          <a:prstGeom prst="rect">
            <a:avLst/>
          </a:prstGeom>
        </p:spPr>
        <p:txBody>
          <a:bodyPr lIns="0" tIns="0" rIns="0" bIns="0" rtlCol="0" anchor="t">
            <a:spAutoFit/>
          </a:bodyPr>
          <a:lstStyle/>
          <a:p>
            <a:pPr algn="r">
              <a:lnSpc>
                <a:spcPts val="3359"/>
              </a:lnSpc>
            </a:pPr>
            <a:r>
              <a:rPr lang="en-US" sz="2399" spc="143">
                <a:solidFill>
                  <a:srgbClr val="111B1E"/>
                </a:solidFill>
                <a:latin typeface="Cormorant Garamond Bold"/>
              </a:rPr>
              <a:t>Comstech • Oct. 15, 2020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3298" y="1451072"/>
            <a:ext cx="9726002" cy="7384856"/>
            <a:chOff x="0" y="0"/>
            <a:chExt cx="12968002" cy="9846474"/>
          </a:xfrm>
        </p:grpSpPr>
        <p:pic>
          <p:nvPicPr>
            <p:cNvPr id="3" name="Picture 3"/>
            <p:cNvPicPr>
              <a:picLocks noChangeAspect="1"/>
            </p:cNvPicPr>
            <p:nvPr/>
          </p:nvPicPr>
          <p:blipFill>
            <a:blip r:embed="rId2"/>
            <a:srcRect/>
            <a:stretch>
              <a:fillRect/>
            </a:stretch>
          </p:blipFill>
          <p:spPr>
            <a:xfrm>
              <a:off x="2155945" y="62116"/>
              <a:ext cx="1511959" cy="1380006"/>
            </a:xfrm>
            <a:prstGeom prst="rect">
              <a:avLst/>
            </a:prstGeom>
          </p:spPr>
        </p:pic>
        <p:pic>
          <p:nvPicPr>
            <p:cNvPr id="4" name="Picture 4"/>
            <p:cNvPicPr>
              <a:picLocks noChangeAspect="1"/>
            </p:cNvPicPr>
            <p:nvPr/>
          </p:nvPicPr>
          <p:blipFill>
            <a:blip r:embed="rId3"/>
            <a:srcRect/>
            <a:stretch>
              <a:fillRect/>
            </a:stretch>
          </p:blipFill>
          <p:spPr>
            <a:xfrm>
              <a:off x="4387603" y="267024"/>
              <a:ext cx="1664597" cy="1032050"/>
            </a:xfrm>
            <a:prstGeom prst="rect">
              <a:avLst/>
            </a:prstGeom>
          </p:spPr>
        </p:pic>
        <p:pic>
          <p:nvPicPr>
            <p:cNvPr id="5" name="Picture 5"/>
            <p:cNvPicPr>
              <a:picLocks noChangeAspect="1"/>
            </p:cNvPicPr>
            <p:nvPr/>
          </p:nvPicPr>
          <p:blipFill>
            <a:blip r:embed="rId4"/>
            <a:srcRect/>
            <a:stretch>
              <a:fillRect/>
            </a:stretch>
          </p:blipFill>
          <p:spPr>
            <a:xfrm>
              <a:off x="6729525" y="165250"/>
              <a:ext cx="1800715" cy="1103347"/>
            </a:xfrm>
            <a:prstGeom prst="rect">
              <a:avLst/>
            </a:prstGeom>
          </p:spPr>
        </p:pic>
        <p:pic>
          <p:nvPicPr>
            <p:cNvPr id="6" name="Picture 6"/>
            <p:cNvPicPr>
              <a:picLocks noChangeAspect="1"/>
            </p:cNvPicPr>
            <p:nvPr/>
          </p:nvPicPr>
          <p:blipFill>
            <a:blip r:embed="rId5"/>
            <a:srcRect/>
            <a:stretch>
              <a:fillRect/>
            </a:stretch>
          </p:blipFill>
          <p:spPr>
            <a:xfrm>
              <a:off x="9050476" y="119957"/>
              <a:ext cx="1518291" cy="1264323"/>
            </a:xfrm>
            <a:prstGeom prst="rect">
              <a:avLst/>
            </a:prstGeom>
          </p:spPr>
        </p:pic>
        <p:pic>
          <p:nvPicPr>
            <p:cNvPr id="7" name="Picture 7"/>
            <p:cNvPicPr>
              <a:picLocks noChangeAspect="1"/>
            </p:cNvPicPr>
            <p:nvPr/>
          </p:nvPicPr>
          <p:blipFill>
            <a:blip r:embed="rId6"/>
            <a:srcRect/>
            <a:stretch>
              <a:fillRect/>
            </a:stretch>
          </p:blipFill>
          <p:spPr>
            <a:xfrm>
              <a:off x="2059785" y="2659662"/>
              <a:ext cx="1704279" cy="1270462"/>
            </a:xfrm>
            <a:prstGeom prst="rect">
              <a:avLst/>
            </a:prstGeom>
          </p:spPr>
        </p:pic>
        <p:pic>
          <p:nvPicPr>
            <p:cNvPr id="8" name="Picture 8"/>
            <p:cNvPicPr>
              <a:picLocks noChangeAspect="1"/>
            </p:cNvPicPr>
            <p:nvPr/>
          </p:nvPicPr>
          <p:blipFill>
            <a:blip r:embed="rId7"/>
            <a:srcRect/>
            <a:stretch>
              <a:fillRect/>
            </a:stretch>
          </p:blipFill>
          <p:spPr>
            <a:xfrm>
              <a:off x="4387603" y="2659662"/>
              <a:ext cx="1664597" cy="1310492"/>
            </a:xfrm>
            <a:prstGeom prst="rect">
              <a:avLst/>
            </a:prstGeom>
          </p:spPr>
        </p:pic>
        <p:pic>
          <p:nvPicPr>
            <p:cNvPr id="9" name="Picture 9"/>
            <p:cNvPicPr>
              <a:picLocks noChangeAspect="1"/>
            </p:cNvPicPr>
            <p:nvPr/>
          </p:nvPicPr>
          <p:blipFill>
            <a:blip r:embed="rId8"/>
            <a:srcRect/>
            <a:stretch>
              <a:fillRect/>
            </a:stretch>
          </p:blipFill>
          <p:spPr>
            <a:xfrm>
              <a:off x="7237926" y="2659662"/>
              <a:ext cx="759967" cy="1270462"/>
            </a:xfrm>
            <a:prstGeom prst="rect">
              <a:avLst/>
            </a:prstGeom>
          </p:spPr>
        </p:pic>
        <p:pic>
          <p:nvPicPr>
            <p:cNvPr id="10" name="Picture 10"/>
            <p:cNvPicPr>
              <a:picLocks noChangeAspect="1"/>
            </p:cNvPicPr>
            <p:nvPr/>
          </p:nvPicPr>
          <p:blipFill>
            <a:blip r:embed="rId9"/>
            <a:srcRect/>
            <a:stretch>
              <a:fillRect/>
            </a:stretch>
          </p:blipFill>
          <p:spPr>
            <a:xfrm>
              <a:off x="9396221" y="2822397"/>
              <a:ext cx="826801" cy="1310492"/>
            </a:xfrm>
            <a:prstGeom prst="rect">
              <a:avLst/>
            </a:prstGeom>
          </p:spPr>
        </p:pic>
        <p:pic>
          <p:nvPicPr>
            <p:cNvPr id="11" name="Picture 11"/>
            <p:cNvPicPr>
              <a:picLocks noChangeAspect="1"/>
            </p:cNvPicPr>
            <p:nvPr/>
          </p:nvPicPr>
          <p:blipFill>
            <a:blip r:embed="rId10"/>
            <a:srcRect/>
            <a:stretch>
              <a:fillRect/>
            </a:stretch>
          </p:blipFill>
          <p:spPr>
            <a:xfrm>
              <a:off x="2283530" y="5224062"/>
              <a:ext cx="1256789" cy="1431126"/>
            </a:xfrm>
            <a:prstGeom prst="rect">
              <a:avLst/>
            </a:prstGeom>
          </p:spPr>
        </p:pic>
        <p:pic>
          <p:nvPicPr>
            <p:cNvPr id="12" name="Picture 12"/>
            <p:cNvPicPr>
              <a:picLocks noChangeAspect="1"/>
            </p:cNvPicPr>
            <p:nvPr/>
          </p:nvPicPr>
          <p:blipFill>
            <a:blip r:embed="rId11"/>
            <a:srcRect/>
            <a:stretch>
              <a:fillRect/>
            </a:stretch>
          </p:blipFill>
          <p:spPr>
            <a:xfrm>
              <a:off x="4537203" y="5367277"/>
              <a:ext cx="1365398" cy="1365398"/>
            </a:xfrm>
            <a:prstGeom prst="rect">
              <a:avLst/>
            </a:prstGeom>
          </p:spPr>
        </p:pic>
        <p:pic>
          <p:nvPicPr>
            <p:cNvPr id="13" name="Picture 13"/>
            <p:cNvPicPr>
              <a:picLocks noChangeAspect="1"/>
            </p:cNvPicPr>
            <p:nvPr/>
          </p:nvPicPr>
          <p:blipFill>
            <a:blip r:embed="rId12"/>
            <a:srcRect/>
            <a:stretch>
              <a:fillRect/>
            </a:stretch>
          </p:blipFill>
          <p:spPr>
            <a:xfrm>
              <a:off x="6825711" y="5295672"/>
              <a:ext cx="1608342" cy="1383174"/>
            </a:xfrm>
            <a:prstGeom prst="rect">
              <a:avLst/>
            </a:prstGeom>
          </p:spPr>
        </p:pic>
        <p:pic>
          <p:nvPicPr>
            <p:cNvPr id="14" name="Picture 14"/>
            <p:cNvPicPr>
              <a:picLocks noChangeAspect="1"/>
            </p:cNvPicPr>
            <p:nvPr/>
          </p:nvPicPr>
          <p:blipFill>
            <a:blip r:embed="rId13"/>
            <a:srcRect/>
            <a:stretch>
              <a:fillRect/>
            </a:stretch>
          </p:blipFill>
          <p:spPr>
            <a:xfrm>
              <a:off x="9083615" y="5571064"/>
              <a:ext cx="1452014" cy="1161611"/>
            </a:xfrm>
            <a:prstGeom prst="rect">
              <a:avLst/>
            </a:prstGeom>
          </p:spPr>
        </p:pic>
        <p:pic>
          <p:nvPicPr>
            <p:cNvPr id="15" name="Picture 15"/>
            <p:cNvPicPr>
              <a:picLocks noChangeAspect="1"/>
            </p:cNvPicPr>
            <p:nvPr/>
          </p:nvPicPr>
          <p:blipFill>
            <a:blip r:embed="rId14"/>
            <a:srcRect/>
            <a:stretch>
              <a:fillRect/>
            </a:stretch>
          </p:blipFill>
          <p:spPr>
            <a:xfrm>
              <a:off x="11242257" y="5598750"/>
              <a:ext cx="1587699" cy="1641418"/>
            </a:xfrm>
            <a:prstGeom prst="rect">
              <a:avLst/>
            </a:prstGeom>
          </p:spPr>
        </p:pic>
        <p:pic>
          <p:nvPicPr>
            <p:cNvPr id="16" name="Picture 16"/>
            <p:cNvPicPr>
              <a:picLocks noChangeAspect="1"/>
            </p:cNvPicPr>
            <p:nvPr/>
          </p:nvPicPr>
          <p:blipFill>
            <a:blip r:embed="rId15"/>
            <a:srcRect/>
            <a:stretch>
              <a:fillRect/>
            </a:stretch>
          </p:blipFill>
          <p:spPr>
            <a:xfrm>
              <a:off x="2215483" y="8268578"/>
              <a:ext cx="1411144" cy="1411144"/>
            </a:xfrm>
            <a:prstGeom prst="rect">
              <a:avLst/>
            </a:prstGeom>
          </p:spPr>
        </p:pic>
        <p:pic>
          <p:nvPicPr>
            <p:cNvPr id="17" name="Picture 17"/>
            <p:cNvPicPr>
              <a:picLocks noChangeAspect="1"/>
            </p:cNvPicPr>
            <p:nvPr/>
          </p:nvPicPr>
          <p:blipFill>
            <a:blip r:embed="rId16"/>
            <a:srcRect/>
            <a:stretch>
              <a:fillRect/>
            </a:stretch>
          </p:blipFill>
          <p:spPr>
            <a:xfrm>
              <a:off x="4466075" y="8167605"/>
              <a:ext cx="1507653" cy="1493947"/>
            </a:xfrm>
            <a:prstGeom prst="rect">
              <a:avLst/>
            </a:prstGeom>
          </p:spPr>
        </p:pic>
        <p:pic>
          <p:nvPicPr>
            <p:cNvPr id="18" name="Picture 18"/>
            <p:cNvPicPr>
              <a:picLocks noChangeAspect="1"/>
            </p:cNvPicPr>
            <p:nvPr/>
          </p:nvPicPr>
          <p:blipFill>
            <a:blip r:embed="rId17"/>
            <a:srcRect/>
            <a:stretch>
              <a:fillRect/>
            </a:stretch>
          </p:blipFill>
          <p:spPr>
            <a:xfrm>
              <a:off x="6746836" y="8210760"/>
              <a:ext cx="1763960" cy="1363060"/>
            </a:xfrm>
            <a:prstGeom prst="rect">
              <a:avLst/>
            </a:prstGeom>
          </p:spPr>
        </p:pic>
        <p:pic>
          <p:nvPicPr>
            <p:cNvPr id="19" name="Picture 19"/>
            <p:cNvPicPr>
              <a:picLocks noChangeAspect="1"/>
            </p:cNvPicPr>
            <p:nvPr/>
          </p:nvPicPr>
          <p:blipFill>
            <a:blip r:embed="rId18"/>
            <a:srcRect/>
            <a:stretch>
              <a:fillRect/>
            </a:stretch>
          </p:blipFill>
          <p:spPr>
            <a:xfrm>
              <a:off x="8970562" y="8122609"/>
              <a:ext cx="1678119" cy="1678119"/>
            </a:xfrm>
            <a:prstGeom prst="rect">
              <a:avLst/>
            </a:prstGeom>
          </p:spPr>
        </p:pic>
        <p:pic>
          <p:nvPicPr>
            <p:cNvPr id="20" name="Picture 20"/>
            <p:cNvPicPr>
              <a:picLocks noChangeAspect="1"/>
            </p:cNvPicPr>
            <p:nvPr/>
          </p:nvPicPr>
          <p:blipFill>
            <a:blip r:embed="rId19"/>
            <a:srcRect/>
            <a:stretch>
              <a:fillRect/>
            </a:stretch>
          </p:blipFill>
          <p:spPr>
            <a:xfrm>
              <a:off x="11218126" y="2659662"/>
              <a:ext cx="1635961" cy="1635961"/>
            </a:xfrm>
            <a:prstGeom prst="rect">
              <a:avLst/>
            </a:prstGeom>
          </p:spPr>
        </p:pic>
        <p:pic>
          <p:nvPicPr>
            <p:cNvPr id="21" name="Picture 21"/>
            <p:cNvPicPr>
              <a:picLocks noChangeAspect="1"/>
            </p:cNvPicPr>
            <p:nvPr/>
          </p:nvPicPr>
          <p:blipFill>
            <a:blip r:embed="rId20"/>
            <a:srcRect/>
            <a:stretch>
              <a:fillRect/>
            </a:stretch>
          </p:blipFill>
          <p:spPr>
            <a:xfrm>
              <a:off x="11104211" y="7982682"/>
              <a:ext cx="1863792" cy="1863792"/>
            </a:xfrm>
            <a:prstGeom prst="rect">
              <a:avLst/>
            </a:prstGeom>
          </p:spPr>
        </p:pic>
        <p:pic>
          <p:nvPicPr>
            <p:cNvPr id="22" name="Picture 22"/>
            <p:cNvPicPr>
              <a:picLocks noChangeAspect="1"/>
            </p:cNvPicPr>
            <p:nvPr/>
          </p:nvPicPr>
          <p:blipFill>
            <a:blip r:embed="rId21"/>
            <a:srcRect/>
            <a:stretch>
              <a:fillRect/>
            </a:stretch>
          </p:blipFill>
          <p:spPr>
            <a:xfrm>
              <a:off x="11253058" y="0"/>
              <a:ext cx="1566098" cy="1566098"/>
            </a:xfrm>
            <a:prstGeom prst="rect">
              <a:avLst/>
            </a:prstGeom>
          </p:spPr>
        </p:pic>
        <p:pic>
          <p:nvPicPr>
            <p:cNvPr id="23" name="Picture 23"/>
            <p:cNvPicPr>
              <a:picLocks noChangeAspect="1"/>
            </p:cNvPicPr>
            <p:nvPr/>
          </p:nvPicPr>
          <p:blipFill>
            <a:blip r:embed="rId22"/>
            <a:srcRect/>
            <a:stretch>
              <a:fillRect/>
            </a:stretch>
          </p:blipFill>
          <p:spPr>
            <a:xfrm>
              <a:off x="21675" y="84762"/>
              <a:ext cx="1148077" cy="1214312"/>
            </a:xfrm>
            <a:prstGeom prst="rect">
              <a:avLst/>
            </a:prstGeom>
          </p:spPr>
        </p:pic>
        <p:pic>
          <p:nvPicPr>
            <p:cNvPr id="24" name="Picture 24"/>
            <p:cNvPicPr>
              <a:picLocks noChangeAspect="1"/>
            </p:cNvPicPr>
            <p:nvPr/>
          </p:nvPicPr>
          <p:blipFill>
            <a:blip r:embed="rId23"/>
            <a:srcRect/>
            <a:stretch>
              <a:fillRect/>
            </a:stretch>
          </p:blipFill>
          <p:spPr>
            <a:xfrm>
              <a:off x="21675" y="2659662"/>
              <a:ext cx="1359945" cy="1310492"/>
            </a:xfrm>
            <a:prstGeom prst="rect">
              <a:avLst/>
            </a:prstGeom>
          </p:spPr>
        </p:pic>
        <p:pic>
          <p:nvPicPr>
            <p:cNvPr id="25" name="Picture 25"/>
            <p:cNvPicPr>
              <a:picLocks noChangeAspect="1"/>
            </p:cNvPicPr>
            <p:nvPr/>
          </p:nvPicPr>
          <p:blipFill>
            <a:blip r:embed="rId24"/>
            <a:srcRect/>
            <a:stretch>
              <a:fillRect/>
            </a:stretch>
          </p:blipFill>
          <p:spPr>
            <a:xfrm>
              <a:off x="21675" y="5364788"/>
              <a:ext cx="1425332" cy="1574162"/>
            </a:xfrm>
            <a:prstGeom prst="rect">
              <a:avLst/>
            </a:prstGeom>
          </p:spPr>
        </p:pic>
        <p:pic>
          <p:nvPicPr>
            <p:cNvPr id="26" name="Picture 26"/>
            <p:cNvPicPr>
              <a:picLocks noChangeAspect="1"/>
            </p:cNvPicPr>
            <p:nvPr/>
          </p:nvPicPr>
          <p:blipFill>
            <a:blip r:embed="rId25"/>
            <a:srcRect/>
            <a:stretch>
              <a:fillRect/>
            </a:stretch>
          </p:blipFill>
          <p:spPr>
            <a:xfrm>
              <a:off x="0" y="8268578"/>
              <a:ext cx="1407123" cy="1411144"/>
            </a:xfrm>
            <a:prstGeom prst="rect">
              <a:avLst/>
            </a:prstGeom>
          </p:spPr>
        </p:pic>
      </p:grpSp>
      <p:grpSp>
        <p:nvGrpSpPr>
          <p:cNvPr id="27" name="Group 27"/>
          <p:cNvGrpSpPr/>
          <p:nvPr/>
        </p:nvGrpSpPr>
        <p:grpSpPr>
          <a:xfrm>
            <a:off x="1028700" y="3182476"/>
            <a:ext cx="4524024" cy="3922049"/>
            <a:chOff x="0" y="0"/>
            <a:chExt cx="6032033" cy="5229399"/>
          </a:xfrm>
        </p:grpSpPr>
        <p:sp>
          <p:nvSpPr>
            <p:cNvPr id="28" name="TextBox 28"/>
            <p:cNvSpPr txBox="1"/>
            <p:nvPr/>
          </p:nvSpPr>
          <p:spPr>
            <a:xfrm>
              <a:off x="0" y="3282440"/>
              <a:ext cx="6032033" cy="1946958"/>
            </a:xfrm>
            <a:prstGeom prst="rect">
              <a:avLst/>
            </a:prstGeom>
          </p:spPr>
          <p:txBody>
            <a:bodyPr lIns="0" tIns="0" rIns="0" bIns="0" rtlCol="0" anchor="t">
              <a:spAutoFit/>
            </a:bodyPr>
            <a:lstStyle/>
            <a:p>
              <a:pPr algn="l">
                <a:lnSpc>
                  <a:spcPts val="3919"/>
                </a:lnSpc>
                <a:spcBef>
                  <a:spcPct val="0"/>
                </a:spcBef>
              </a:pPr>
              <a:r>
                <a:rPr lang="en-US" sz="2800">
                  <a:solidFill>
                    <a:srgbClr val="111B1E"/>
                  </a:solidFill>
                  <a:latin typeface="Assistant Regular"/>
                </a:rPr>
                <a:t>Use these free, recolourable icons and illustrations in your Canva design.</a:t>
              </a:r>
            </a:p>
          </p:txBody>
        </p:sp>
        <p:sp>
          <p:nvSpPr>
            <p:cNvPr id="29" name="TextBox 29"/>
            <p:cNvSpPr txBox="1"/>
            <p:nvPr/>
          </p:nvSpPr>
          <p:spPr>
            <a:xfrm>
              <a:off x="0" y="66675"/>
              <a:ext cx="6032033" cy="2721780"/>
            </a:xfrm>
            <a:prstGeom prst="rect">
              <a:avLst/>
            </a:prstGeom>
          </p:spPr>
          <p:txBody>
            <a:bodyPr lIns="0" tIns="0" rIns="0" bIns="0" rtlCol="0" anchor="t">
              <a:spAutoFit/>
            </a:bodyPr>
            <a:lstStyle/>
            <a:p>
              <a:pPr>
                <a:lnSpc>
                  <a:spcPts val="7920"/>
                </a:lnSpc>
              </a:pPr>
              <a:r>
                <a:rPr lang="en-US" sz="7200" spc="-72">
                  <a:solidFill>
                    <a:srgbClr val="111B1E"/>
                  </a:solidFill>
                  <a:latin typeface="Cormorant Garamond Bold"/>
                </a:rPr>
                <a:t>Free Resources</a:t>
              </a:r>
            </a:p>
          </p:txBody>
        </p:sp>
      </p:grpSp>
      <p:sp>
        <p:nvSpPr>
          <p:cNvPr id="30" name="AutoShape 30"/>
          <p:cNvSpPr/>
          <p:nvPr/>
        </p:nvSpPr>
        <p:spPr>
          <a:xfrm>
            <a:off x="393753" y="-662575"/>
            <a:ext cx="25347" cy="11612150"/>
          </a:xfrm>
          <a:prstGeom prst="rect">
            <a:avLst/>
          </a:prstGeom>
          <a:solidFill>
            <a:srgbClr val="111B1E">
              <a:alpha val="29803"/>
            </a:srgbClr>
          </a:solidFill>
        </p:spPr>
      </p:sp>
      <p:sp>
        <p:nvSpPr>
          <p:cNvPr id="31" name="AutoShape 31"/>
          <p:cNvSpPr/>
          <p:nvPr/>
        </p:nvSpPr>
        <p:spPr>
          <a:xfrm>
            <a:off x="0" y="0"/>
            <a:ext cx="419100" cy="419100"/>
          </a:xfrm>
          <a:prstGeom prst="rect">
            <a:avLst/>
          </a:prstGeom>
          <a:solidFill>
            <a:srgbClr val="111B1E"/>
          </a:solidFill>
        </p:spPr>
      </p:sp>
      <p:sp>
        <p:nvSpPr>
          <p:cNvPr id="32" name="AutoShape 32"/>
          <p:cNvSpPr/>
          <p:nvPr/>
        </p:nvSpPr>
        <p:spPr>
          <a:xfrm>
            <a:off x="18135600" y="-495300"/>
            <a:ext cx="1181100" cy="11277600"/>
          </a:xfrm>
          <a:prstGeom prst="rect">
            <a:avLst/>
          </a:prstGeom>
          <a:solidFill>
            <a:srgbClr val="111B1E"/>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39346" y="1048372"/>
            <a:ext cx="12585753" cy="1138132"/>
          </a:xfrm>
          <a:prstGeom prst="rect">
            <a:avLst/>
          </a:prstGeom>
        </p:spPr>
        <p:txBody>
          <a:bodyPr wrap="square" lIns="0" tIns="0" rIns="0" bIns="0" rtlCol="0" anchor="t">
            <a:spAutoFit/>
          </a:bodyPr>
          <a:lstStyle/>
          <a:p>
            <a:pPr>
              <a:lnSpc>
                <a:spcPts val="8800"/>
              </a:lnSpc>
            </a:pPr>
            <a:r>
              <a:rPr lang="en-US" sz="8000" dirty="0">
                <a:solidFill>
                  <a:srgbClr val="111B1E"/>
                </a:solidFill>
                <a:latin typeface="Cormorant Garamond Bold"/>
              </a:rPr>
              <a:t>Kernel: The Heart of the OS</a:t>
            </a:r>
          </a:p>
        </p:txBody>
      </p:sp>
      <p:sp>
        <p:nvSpPr>
          <p:cNvPr id="5" name="TextBox 5"/>
          <p:cNvSpPr txBox="1"/>
          <p:nvPr/>
        </p:nvSpPr>
        <p:spPr>
          <a:xfrm>
            <a:off x="1136505" y="4000500"/>
            <a:ext cx="7690022" cy="3730124"/>
          </a:xfrm>
          <a:prstGeom prst="rect">
            <a:avLst/>
          </a:prstGeom>
        </p:spPr>
        <p:txBody>
          <a:bodyPr wrap="square" lIns="0" tIns="0" rIns="0" bIns="0" rtlCol="0" anchor="t">
            <a:spAutoFit/>
          </a:bodyPr>
          <a:lstStyle/>
          <a:p>
            <a:pPr marL="571500" indent="-571500">
              <a:lnSpc>
                <a:spcPts val="4199"/>
              </a:lnSpc>
              <a:buFont typeface="Arial" panose="020B0604020202020204" pitchFamily="34" charset="0"/>
              <a:buChar char="•"/>
            </a:pPr>
            <a:r>
              <a:rPr lang="en-US" sz="2800" spc="29" dirty="0">
                <a:solidFill>
                  <a:srgbClr val="111B1E"/>
                </a:solidFill>
                <a:latin typeface="Assistant Regular"/>
              </a:rPr>
              <a:t>The kernel is a computer program at the core of a computer's operating system with complete control over everything in the system. </a:t>
            </a:r>
          </a:p>
          <a:p>
            <a:pPr>
              <a:lnSpc>
                <a:spcPts val="4199"/>
              </a:lnSpc>
            </a:pPr>
            <a:endParaRPr lang="en-US" sz="2800" spc="29" dirty="0">
              <a:solidFill>
                <a:srgbClr val="111B1E"/>
              </a:solidFill>
              <a:latin typeface="Assistant Regular"/>
            </a:endParaRPr>
          </a:p>
          <a:p>
            <a:pPr marL="571500" indent="-571500">
              <a:lnSpc>
                <a:spcPts val="4199"/>
              </a:lnSpc>
              <a:buFont typeface="Arial" panose="020B0604020202020204" pitchFamily="34" charset="0"/>
              <a:buChar char="•"/>
            </a:pPr>
            <a:r>
              <a:rPr lang="en-US" sz="2800" spc="29" dirty="0">
                <a:solidFill>
                  <a:srgbClr val="111B1E"/>
                </a:solidFill>
                <a:latin typeface="Assistant Regular"/>
              </a:rPr>
              <a:t>It is an integral part of any operating system and serves a role similar to heart in a body. </a:t>
            </a:r>
          </a:p>
        </p:txBody>
      </p:sp>
      <p:sp>
        <p:nvSpPr>
          <p:cNvPr id="6" name="AutoShape 6"/>
          <p:cNvSpPr/>
          <p:nvPr/>
        </p:nvSpPr>
        <p:spPr>
          <a:xfrm>
            <a:off x="17233953" y="0"/>
            <a:ext cx="25347" cy="11612150"/>
          </a:xfrm>
          <a:prstGeom prst="rect">
            <a:avLst/>
          </a:prstGeom>
          <a:solidFill>
            <a:srgbClr val="111B1E">
              <a:alpha val="29803"/>
            </a:srgbClr>
          </a:solidFill>
        </p:spPr>
      </p:sp>
      <p:pic>
        <p:nvPicPr>
          <p:cNvPr id="8" name="Picture 8"/>
          <p:cNvPicPr>
            <a:picLocks noChangeAspect="1"/>
          </p:cNvPicPr>
          <p:nvPr/>
        </p:nvPicPr>
        <p:blipFill>
          <a:blip r:embed="rId2"/>
          <a:srcRect l="15217" b="11619"/>
          <a:stretch>
            <a:fillRect/>
          </a:stretch>
        </p:blipFill>
        <p:spPr>
          <a:xfrm>
            <a:off x="9458633" y="2849150"/>
            <a:ext cx="7429500" cy="7744821"/>
          </a:xfrm>
          <a:prstGeom prst="rect">
            <a:avLst/>
          </a:prstGeom>
        </p:spPr>
      </p:pic>
      <p:sp>
        <p:nvSpPr>
          <p:cNvPr id="9" name="AutoShape 9"/>
          <p:cNvSpPr/>
          <p:nvPr/>
        </p:nvSpPr>
        <p:spPr>
          <a:xfrm>
            <a:off x="0" y="0"/>
            <a:ext cx="419100" cy="419100"/>
          </a:xfrm>
          <a:prstGeom prst="rect">
            <a:avLst/>
          </a:prstGeom>
          <a:solidFill>
            <a:schemeClr val="bg2">
              <a:lumMod val="50000"/>
            </a:schemeClr>
          </a:solidFill>
        </p:spPr>
      </p:sp>
      <p:sp>
        <p:nvSpPr>
          <p:cNvPr id="10" name="AutoShape 10"/>
          <p:cNvSpPr/>
          <p:nvPr/>
        </p:nvSpPr>
        <p:spPr>
          <a:xfrm>
            <a:off x="18135600" y="0"/>
            <a:ext cx="1181100" cy="11277600"/>
          </a:xfrm>
          <a:prstGeom prst="rect">
            <a:avLst/>
          </a:prstGeom>
          <a:solidFill>
            <a:schemeClr val="bg2">
              <a:lumMod val="50000"/>
            </a:schemeClr>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463522" y="2476500"/>
            <a:ext cx="8741731" cy="4494500"/>
          </a:xfrm>
          <a:prstGeom prst="rect">
            <a:avLst/>
          </a:prstGeom>
        </p:spPr>
        <p:txBody>
          <a:bodyPr wrap="square" lIns="0" tIns="0" rIns="0" bIns="0" rtlCol="0" anchor="t">
            <a:spAutoFit/>
          </a:bodyPr>
          <a:lstStyle/>
          <a:p>
            <a:pPr>
              <a:lnSpc>
                <a:spcPts val="8800"/>
              </a:lnSpc>
            </a:pPr>
            <a:r>
              <a:rPr lang="en-US" sz="8000" dirty="0">
                <a:solidFill>
                  <a:srgbClr val="111B1E"/>
                </a:solidFill>
                <a:latin typeface="Cormorant Garamond Bold"/>
              </a:rPr>
              <a:t>What are the different kernel architecture designs present?</a:t>
            </a:r>
          </a:p>
        </p:txBody>
      </p:sp>
      <p:sp>
        <p:nvSpPr>
          <p:cNvPr id="5" name="AutoShape 5"/>
          <p:cNvSpPr/>
          <p:nvPr/>
        </p:nvSpPr>
        <p:spPr>
          <a:xfrm>
            <a:off x="6560164" y="-662575"/>
            <a:ext cx="25347" cy="11612150"/>
          </a:xfrm>
          <a:prstGeom prst="rect">
            <a:avLst/>
          </a:prstGeom>
          <a:solidFill>
            <a:srgbClr val="111B1E">
              <a:alpha val="29803"/>
            </a:srgbClr>
          </a:solidFill>
        </p:spPr>
      </p:sp>
      <p:sp>
        <p:nvSpPr>
          <p:cNvPr id="6" name="AutoShape 6"/>
          <p:cNvSpPr/>
          <p:nvPr/>
        </p:nvSpPr>
        <p:spPr>
          <a:xfrm>
            <a:off x="16110511" y="-662575"/>
            <a:ext cx="25347" cy="11612150"/>
          </a:xfrm>
          <a:prstGeom prst="rect">
            <a:avLst/>
          </a:prstGeom>
          <a:solidFill>
            <a:srgbClr val="111B1E">
              <a:alpha val="29803"/>
            </a:srgbClr>
          </a:solidFill>
        </p:spPr>
      </p:sp>
      <p:sp>
        <p:nvSpPr>
          <p:cNvPr id="8" name="AutoShape 8"/>
          <p:cNvSpPr/>
          <p:nvPr/>
        </p:nvSpPr>
        <p:spPr>
          <a:xfrm>
            <a:off x="16110511" y="8526104"/>
            <a:ext cx="2912436" cy="2301420"/>
          </a:xfrm>
          <a:prstGeom prst="rect">
            <a:avLst/>
          </a:prstGeom>
          <a:solidFill>
            <a:schemeClr val="bg2">
              <a:lumMod val="50000"/>
            </a:schemeClr>
          </a:solidFill>
        </p:spPr>
      </p:sp>
      <p:pic>
        <p:nvPicPr>
          <p:cNvPr id="2" name="Picture 7">
            <a:extLst>
              <a:ext uri="{FF2B5EF4-FFF2-40B4-BE49-F238E27FC236}">
                <a16:creationId xmlns:a16="http://schemas.microsoft.com/office/drawing/2014/main" id="{17D0EC8F-571A-4B4B-9C74-5A3300284AFF}"/>
              </a:ext>
            </a:extLst>
          </p:cNvPr>
          <p:cNvPicPr>
            <a:picLocks noChangeAspect="1"/>
          </p:cNvPicPr>
          <p:nvPr/>
        </p:nvPicPr>
        <p:blipFill>
          <a:blip r:embed="rId2"/>
          <a:srcRect l="24668" r="24668"/>
          <a:stretch>
            <a:fillRect/>
          </a:stretch>
        </p:blipFill>
        <p:spPr>
          <a:xfrm>
            <a:off x="-2400300" y="-342900"/>
            <a:ext cx="8343900" cy="10972800"/>
          </a:xfrm>
          <a:prstGeom prst="rect">
            <a:avLst/>
          </a:prstGeom>
        </p:spPr>
      </p:pic>
    </p:spTree>
    <p:extLst>
      <p:ext uri="{BB962C8B-B14F-4D97-AF65-F5344CB8AC3E}">
        <p14:creationId xmlns:p14="http://schemas.microsoft.com/office/powerpoint/2010/main" val="268780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79236"/>
            <a:ext cx="15901077" cy="1087092"/>
          </a:xfrm>
          <a:prstGeom prst="rect">
            <a:avLst/>
          </a:prstGeom>
        </p:spPr>
        <p:txBody>
          <a:bodyPr wrap="square" lIns="0" tIns="0" rIns="0" bIns="0" rtlCol="0" anchor="t">
            <a:spAutoFit/>
          </a:bodyPr>
          <a:lstStyle/>
          <a:p>
            <a:pPr>
              <a:lnSpc>
                <a:spcPts val="8800"/>
              </a:lnSpc>
            </a:pPr>
            <a:r>
              <a:rPr lang="en-US" sz="6600" b="1" dirty="0">
                <a:solidFill>
                  <a:srgbClr val="111B1E"/>
                </a:solidFill>
                <a:latin typeface="Cormorant Garamond Bold"/>
              </a:rPr>
              <a:t>There are different kernel architecture designs:</a:t>
            </a:r>
          </a:p>
        </p:txBody>
      </p:sp>
      <p:sp>
        <p:nvSpPr>
          <p:cNvPr id="6" name="AutoShape 6"/>
          <p:cNvSpPr/>
          <p:nvPr/>
        </p:nvSpPr>
        <p:spPr>
          <a:xfrm>
            <a:off x="17233953" y="0"/>
            <a:ext cx="25347" cy="11612150"/>
          </a:xfrm>
          <a:prstGeom prst="rect">
            <a:avLst/>
          </a:prstGeom>
          <a:solidFill>
            <a:srgbClr val="111B1E">
              <a:alpha val="29803"/>
            </a:srgbClr>
          </a:solidFill>
        </p:spPr>
      </p:sp>
      <p:sp>
        <p:nvSpPr>
          <p:cNvPr id="9" name="AutoShape 9"/>
          <p:cNvSpPr/>
          <p:nvPr/>
        </p:nvSpPr>
        <p:spPr>
          <a:xfrm>
            <a:off x="0" y="0"/>
            <a:ext cx="419100" cy="419100"/>
          </a:xfrm>
          <a:prstGeom prst="rect">
            <a:avLst/>
          </a:prstGeom>
          <a:solidFill>
            <a:schemeClr val="bg2">
              <a:lumMod val="50000"/>
            </a:schemeClr>
          </a:solidFill>
        </p:spPr>
      </p:sp>
      <p:sp>
        <p:nvSpPr>
          <p:cNvPr id="10" name="AutoShape 10"/>
          <p:cNvSpPr/>
          <p:nvPr/>
        </p:nvSpPr>
        <p:spPr>
          <a:xfrm>
            <a:off x="18135600" y="0"/>
            <a:ext cx="1181100" cy="11277600"/>
          </a:xfrm>
          <a:prstGeom prst="rect">
            <a:avLst/>
          </a:prstGeom>
          <a:solidFill>
            <a:schemeClr val="bg2">
              <a:lumMod val="50000"/>
            </a:schemeClr>
          </a:solidFill>
        </p:spPr>
      </p:sp>
      <p:grpSp>
        <p:nvGrpSpPr>
          <p:cNvPr id="51" name="Group 50">
            <a:extLst>
              <a:ext uri="{FF2B5EF4-FFF2-40B4-BE49-F238E27FC236}">
                <a16:creationId xmlns:a16="http://schemas.microsoft.com/office/drawing/2014/main" id="{1942BD01-6200-46C5-B95F-93443EA65717}"/>
              </a:ext>
            </a:extLst>
          </p:cNvPr>
          <p:cNvGrpSpPr/>
          <p:nvPr/>
        </p:nvGrpSpPr>
        <p:grpSpPr>
          <a:xfrm>
            <a:off x="2761643" y="2077295"/>
            <a:ext cx="12834010" cy="6419006"/>
            <a:chOff x="2761643" y="2077294"/>
            <a:chExt cx="12658481" cy="7885997"/>
          </a:xfrm>
        </p:grpSpPr>
        <p:sp>
          <p:nvSpPr>
            <p:cNvPr id="17" name="AutoShape 9">
              <a:extLst>
                <a:ext uri="{FF2B5EF4-FFF2-40B4-BE49-F238E27FC236}">
                  <a16:creationId xmlns:a16="http://schemas.microsoft.com/office/drawing/2014/main" id="{F7D62A5C-A4C4-46A5-A252-5D8707C8FE21}"/>
                </a:ext>
              </a:extLst>
            </p:cNvPr>
            <p:cNvSpPr/>
            <p:nvPr/>
          </p:nvSpPr>
          <p:spPr>
            <a:xfrm>
              <a:off x="8769688" y="2329409"/>
              <a:ext cx="419100" cy="419100"/>
            </a:xfrm>
            <a:prstGeom prst="rect">
              <a:avLst/>
            </a:prstGeom>
            <a:solidFill>
              <a:srgbClr val="111B1E"/>
            </a:solidFill>
          </p:spPr>
        </p:sp>
        <p:sp>
          <p:nvSpPr>
            <p:cNvPr id="19" name="AutoShape 9">
              <a:extLst>
                <a:ext uri="{FF2B5EF4-FFF2-40B4-BE49-F238E27FC236}">
                  <a16:creationId xmlns:a16="http://schemas.microsoft.com/office/drawing/2014/main" id="{D44904EE-153C-41F0-9348-5571613362E1}"/>
                </a:ext>
              </a:extLst>
            </p:cNvPr>
            <p:cNvSpPr/>
            <p:nvPr/>
          </p:nvSpPr>
          <p:spPr>
            <a:xfrm>
              <a:off x="8769688" y="9443491"/>
              <a:ext cx="419100" cy="419100"/>
            </a:xfrm>
            <a:prstGeom prst="rect">
              <a:avLst/>
            </a:prstGeom>
            <a:solidFill>
              <a:srgbClr val="111B1E"/>
            </a:solidFill>
          </p:spPr>
        </p:sp>
        <p:sp>
          <p:nvSpPr>
            <p:cNvPr id="21" name="AutoShape 9">
              <a:extLst>
                <a:ext uri="{FF2B5EF4-FFF2-40B4-BE49-F238E27FC236}">
                  <a16:creationId xmlns:a16="http://schemas.microsoft.com/office/drawing/2014/main" id="{B64A7139-89CD-439F-BAD9-CBF794E3FB6F}"/>
                </a:ext>
              </a:extLst>
            </p:cNvPr>
            <p:cNvSpPr/>
            <p:nvPr/>
          </p:nvSpPr>
          <p:spPr>
            <a:xfrm>
              <a:off x="8769688" y="7734300"/>
              <a:ext cx="419100" cy="419100"/>
            </a:xfrm>
            <a:prstGeom prst="rect">
              <a:avLst/>
            </a:prstGeom>
            <a:solidFill>
              <a:srgbClr val="111B1E"/>
            </a:solidFill>
          </p:spPr>
        </p:sp>
        <p:sp>
          <p:nvSpPr>
            <p:cNvPr id="23" name="AutoShape 9">
              <a:extLst>
                <a:ext uri="{FF2B5EF4-FFF2-40B4-BE49-F238E27FC236}">
                  <a16:creationId xmlns:a16="http://schemas.microsoft.com/office/drawing/2014/main" id="{0F597A6C-2CDD-4EE4-A41F-640DF8FC1938}"/>
                </a:ext>
              </a:extLst>
            </p:cNvPr>
            <p:cNvSpPr/>
            <p:nvPr/>
          </p:nvSpPr>
          <p:spPr>
            <a:xfrm>
              <a:off x="8769688" y="6025109"/>
              <a:ext cx="419100" cy="419100"/>
            </a:xfrm>
            <a:prstGeom prst="rect">
              <a:avLst/>
            </a:prstGeom>
            <a:solidFill>
              <a:srgbClr val="111B1E"/>
            </a:solidFill>
          </p:spPr>
        </p:sp>
        <p:sp>
          <p:nvSpPr>
            <p:cNvPr id="25" name="AutoShape 9">
              <a:extLst>
                <a:ext uri="{FF2B5EF4-FFF2-40B4-BE49-F238E27FC236}">
                  <a16:creationId xmlns:a16="http://schemas.microsoft.com/office/drawing/2014/main" id="{281A08D2-FEC1-4658-8B8A-D4817332A3D7}"/>
                </a:ext>
              </a:extLst>
            </p:cNvPr>
            <p:cNvSpPr/>
            <p:nvPr/>
          </p:nvSpPr>
          <p:spPr>
            <a:xfrm>
              <a:off x="8769688" y="4197715"/>
              <a:ext cx="419100" cy="419100"/>
            </a:xfrm>
            <a:prstGeom prst="rect">
              <a:avLst/>
            </a:prstGeom>
            <a:solidFill>
              <a:srgbClr val="111B1E"/>
            </a:solidFill>
          </p:spPr>
        </p:sp>
        <p:cxnSp>
          <p:nvCxnSpPr>
            <p:cNvPr id="37" name="Straight Connector 36">
              <a:extLst>
                <a:ext uri="{FF2B5EF4-FFF2-40B4-BE49-F238E27FC236}">
                  <a16:creationId xmlns:a16="http://schemas.microsoft.com/office/drawing/2014/main" id="{B8FB64E1-8D8A-4F11-B103-43E147FE7B29}"/>
                </a:ext>
              </a:extLst>
            </p:cNvPr>
            <p:cNvCxnSpPr/>
            <p:nvPr/>
          </p:nvCxnSpPr>
          <p:spPr>
            <a:xfrm>
              <a:off x="8975490" y="2329409"/>
              <a:ext cx="0" cy="7391400"/>
            </a:xfrm>
            <a:prstGeom prst="line">
              <a:avLst/>
            </a:prstGeom>
            <a:ln w="762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DAC7677E-D51E-4521-9433-3BD35365806D}"/>
                </a:ext>
              </a:extLst>
            </p:cNvPr>
            <p:cNvSpPr txBox="1"/>
            <p:nvPr/>
          </p:nvSpPr>
          <p:spPr>
            <a:xfrm>
              <a:off x="2761643" y="2077294"/>
              <a:ext cx="5337547" cy="923330"/>
            </a:xfrm>
            <a:prstGeom prst="rect">
              <a:avLst/>
            </a:prstGeom>
            <a:noFill/>
          </p:spPr>
          <p:txBody>
            <a:bodyPr wrap="square" rtlCol="0">
              <a:spAutoFit/>
            </a:bodyPr>
            <a:lstStyle/>
            <a:p>
              <a:r>
                <a:rPr lang="en-US" sz="5400" dirty="0"/>
                <a:t>Monolithic Kernel</a:t>
              </a:r>
              <a:endParaRPr lang="en-IN" sz="5400" dirty="0"/>
            </a:p>
          </p:txBody>
        </p:sp>
        <p:sp>
          <p:nvSpPr>
            <p:cNvPr id="42" name="TextBox 41">
              <a:extLst>
                <a:ext uri="{FF2B5EF4-FFF2-40B4-BE49-F238E27FC236}">
                  <a16:creationId xmlns:a16="http://schemas.microsoft.com/office/drawing/2014/main" id="{3A4BF3D7-27D0-4AFE-B6BE-2A4906D293E3}"/>
                </a:ext>
              </a:extLst>
            </p:cNvPr>
            <p:cNvSpPr txBox="1"/>
            <p:nvPr/>
          </p:nvSpPr>
          <p:spPr>
            <a:xfrm>
              <a:off x="10082577" y="3945600"/>
              <a:ext cx="5337547" cy="923330"/>
            </a:xfrm>
            <a:prstGeom prst="rect">
              <a:avLst/>
            </a:prstGeom>
            <a:noFill/>
          </p:spPr>
          <p:txBody>
            <a:bodyPr wrap="square" rtlCol="0">
              <a:spAutoFit/>
            </a:bodyPr>
            <a:lstStyle/>
            <a:p>
              <a:r>
                <a:rPr lang="en-US" sz="5400" dirty="0"/>
                <a:t>Micro Kernel</a:t>
              </a:r>
              <a:endParaRPr lang="en-IN" sz="5400" dirty="0"/>
            </a:p>
          </p:txBody>
        </p:sp>
        <p:sp>
          <p:nvSpPr>
            <p:cNvPr id="44" name="TextBox 43">
              <a:extLst>
                <a:ext uri="{FF2B5EF4-FFF2-40B4-BE49-F238E27FC236}">
                  <a16:creationId xmlns:a16="http://schemas.microsoft.com/office/drawing/2014/main" id="{F5E61DAE-3B0A-4A2F-B2E7-983EC019791C}"/>
                </a:ext>
              </a:extLst>
            </p:cNvPr>
            <p:cNvSpPr txBox="1"/>
            <p:nvPr/>
          </p:nvSpPr>
          <p:spPr>
            <a:xfrm>
              <a:off x="3865111" y="5772994"/>
              <a:ext cx="4096358" cy="923330"/>
            </a:xfrm>
            <a:prstGeom prst="rect">
              <a:avLst/>
            </a:prstGeom>
            <a:noFill/>
          </p:spPr>
          <p:txBody>
            <a:bodyPr wrap="square" rtlCol="0">
              <a:spAutoFit/>
            </a:bodyPr>
            <a:lstStyle/>
            <a:p>
              <a:r>
                <a:rPr lang="en-US" sz="5400" dirty="0"/>
                <a:t>Hybrid Kernel</a:t>
              </a:r>
              <a:endParaRPr lang="en-IN" sz="5400" dirty="0"/>
            </a:p>
          </p:txBody>
        </p:sp>
        <p:sp>
          <p:nvSpPr>
            <p:cNvPr id="46" name="TextBox 45">
              <a:extLst>
                <a:ext uri="{FF2B5EF4-FFF2-40B4-BE49-F238E27FC236}">
                  <a16:creationId xmlns:a16="http://schemas.microsoft.com/office/drawing/2014/main" id="{ADE0A29A-51B1-41B5-8CA9-DE541B77ED92}"/>
                </a:ext>
              </a:extLst>
            </p:cNvPr>
            <p:cNvSpPr txBox="1"/>
            <p:nvPr/>
          </p:nvSpPr>
          <p:spPr>
            <a:xfrm>
              <a:off x="10082577" y="7482185"/>
              <a:ext cx="5337547" cy="923330"/>
            </a:xfrm>
            <a:prstGeom prst="rect">
              <a:avLst/>
            </a:prstGeom>
            <a:noFill/>
          </p:spPr>
          <p:txBody>
            <a:bodyPr wrap="square" rtlCol="0">
              <a:spAutoFit/>
            </a:bodyPr>
            <a:lstStyle/>
            <a:p>
              <a:r>
                <a:rPr lang="en-US" sz="5400" dirty="0"/>
                <a:t>Exo Kernel</a:t>
              </a:r>
              <a:endParaRPr lang="en-IN" sz="5400" dirty="0"/>
            </a:p>
          </p:txBody>
        </p:sp>
        <p:sp>
          <p:nvSpPr>
            <p:cNvPr id="48" name="TextBox 47">
              <a:extLst>
                <a:ext uri="{FF2B5EF4-FFF2-40B4-BE49-F238E27FC236}">
                  <a16:creationId xmlns:a16="http://schemas.microsoft.com/office/drawing/2014/main" id="{DF254FD8-DC9E-4420-9C25-E168FB5B77E4}"/>
                </a:ext>
              </a:extLst>
            </p:cNvPr>
            <p:cNvSpPr txBox="1"/>
            <p:nvPr/>
          </p:nvSpPr>
          <p:spPr>
            <a:xfrm>
              <a:off x="4267200" y="9039961"/>
              <a:ext cx="5337547" cy="923330"/>
            </a:xfrm>
            <a:prstGeom prst="rect">
              <a:avLst/>
            </a:prstGeom>
            <a:noFill/>
          </p:spPr>
          <p:txBody>
            <a:bodyPr wrap="square" rtlCol="0">
              <a:spAutoFit/>
            </a:bodyPr>
            <a:lstStyle/>
            <a:p>
              <a:r>
                <a:rPr lang="en-US" sz="5400" dirty="0"/>
                <a:t>Nano Kernel</a:t>
              </a:r>
              <a:endParaRPr lang="en-IN" sz="5400" dirty="0"/>
            </a:p>
          </p:txBody>
        </p:sp>
      </p:grpSp>
      <p:cxnSp>
        <p:nvCxnSpPr>
          <p:cNvPr id="50" name="Straight Connector 49">
            <a:extLst>
              <a:ext uri="{FF2B5EF4-FFF2-40B4-BE49-F238E27FC236}">
                <a16:creationId xmlns:a16="http://schemas.microsoft.com/office/drawing/2014/main" id="{A3F6E30F-347C-4332-BE0B-C060959FEA68}"/>
              </a:ext>
            </a:extLst>
          </p:cNvPr>
          <p:cNvCxnSpPr/>
          <p:nvPr/>
        </p:nvCxnSpPr>
        <p:spPr>
          <a:xfrm>
            <a:off x="419100" y="1790700"/>
            <a:ext cx="16649700" cy="0"/>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09291360-6E7B-4D65-92D9-EED0D999E822}"/>
              </a:ext>
            </a:extLst>
          </p:cNvPr>
          <p:cNvSpPr txBox="1"/>
          <p:nvPr/>
        </p:nvSpPr>
        <p:spPr>
          <a:xfrm>
            <a:off x="419100" y="2879935"/>
            <a:ext cx="7311456" cy="954107"/>
          </a:xfrm>
          <a:prstGeom prst="rect">
            <a:avLst/>
          </a:prstGeom>
          <a:noFill/>
        </p:spPr>
        <p:txBody>
          <a:bodyPr wrap="square" rtlCol="0">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one of the types of kernel where all operating system services operate in kernel space.</a:t>
            </a:r>
            <a:endParaRPr lang="en-IN" sz="2800" dirty="0">
              <a:solidFill>
                <a:schemeClr val="bg2">
                  <a:lumMod val="50000"/>
                </a:schemeClr>
              </a:solidFill>
            </a:endParaRPr>
          </a:p>
        </p:txBody>
      </p:sp>
      <p:sp>
        <p:nvSpPr>
          <p:cNvPr id="54" name="TextBox 53">
            <a:extLst>
              <a:ext uri="{FF2B5EF4-FFF2-40B4-BE49-F238E27FC236}">
                <a16:creationId xmlns:a16="http://schemas.microsoft.com/office/drawing/2014/main" id="{CBF1174C-2AA1-4028-A22B-703E3872ED66}"/>
              </a:ext>
            </a:extLst>
          </p:cNvPr>
          <p:cNvSpPr txBox="1"/>
          <p:nvPr/>
        </p:nvSpPr>
        <p:spPr>
          <a:xfrm>
            <a:off x="10205329" y="4421080"/>
            <a:ext cx="7028622" cy="1815882"/>
          </a:xfrm>
          <a:prstGeom prst="rect">
            <a:avLst/>
          </a:prstGeom>
          <a:noFill/>
        </p:spPr>
        <p:txBody>
          <a:bodyPr wrap="square" rtlCol="0">
            <a:spAutoFit/>
          </a:bodyPr>
          <a:lstStyle/>
          <a:p>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a kernel type which has a minimalist approach. It has virtual memory and thread scheduling. It is more stable with less services in kernel space.</a:t>
            </a:r>
            <a:endParaRPr lang="en-IN" sz="4000" dirty="0">
              <a:solidFill>
                <a:schemeClr val="bg2">
                  <a:lumMod val="50000"/>
                </a:schemeClr>
              </a:solidFill>
            </a:endParaRPr>
          </a:p>
        </p:txBody>
      </p:sp>
      <p:sp>
        <p:nvSpPr>
          <p:cNvPr id="58" name="TextBox 57">
            <a:extLst>
              <a:ext uri="{FF2B5EF4-FFF2-40B4-BE49-F238E27FC236}">
                <a16:creationId xmlns:a16="http://schemas.microsoft.com/office/drawing/2014/main" id="{5716AFD8-A355-4B6D-A493-18F540D9B120}"/>
              </a:ext>
            </a:extLst>
          </p:cNvPr>
          <p:cNvSpPr txBox="1"/>
          <p:nvPr/>
        </p:nvSpPr>
        <p:spPr>
          <a:xfrm>
            <a:off x="609600" y="5844584"/>
            <a:ext cx="7430217" cy="954107"/>
          </a:xfrm>
          <a:prstGeom prst="rect">
            <a:avLst/>
          </a:prstGeom>
          <a:noFill/>
        </p:spPr>
        <p:txBody>
          <a:bodyPr wrap="square">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combination of both monolithic kernel and </a:t>
            </a:r>
            <a:r>
              <a:rPr lang="en-IN" sz="2800" dirty="0" err="1">
                <a:solidFill>
                  <a:schemeClr val="bg2">
                    <a:lumMod val="50000"/>
                  </a:schemeClr>
                </a:solidFill>
                <a:effectLst/>
                <a:latin typeface="Times New Roman" panose="02020603050405020304" pitchFamily="18" charset="0"/>
                <a:ea typeface="Times New Roman" panose="02020603050405020304" pitchFamily="18" charset="0"/>
              </a:rPr>
              <a:t>mircrokernel</a:t>
            </a:r>
            <a:r>
              <a:rPr lang="en-IN" sz="2800" dirty="0">
                <a:solidFill>
                  <a:schemeClr val="bg2">
                    <a:lumMod val="50000"/>
                  </a:schemeClr>
                </a:solidFill>
                <a:effectLst/>
                <a:latin typeface="Times New Roman" panose="02020603050405020304" pitchFamily="18" charset="0"/>
                <a:ea typeface="Times New Roman" panose="02020603050405020304" pitchFamily="18" charset="0"/>
              </a:rPr>
              <a:t>.</a:t>
            </a:r>
            <a:endParaRPr lang="en-IN" sz="2800" dirty="0">
              <a:solidFill>
                <a:schemeClr val="bg2">
                  <a:lumMod val="50000"/>
                </a:schemeClr>
              </a:solidFill>
            </a:endParaRPr>
          </a:p>
        </p:txBody>
      </p:sp>
      <p:sp>
        <p:nvSpPr>
          <p:cNvPr id="60" name="TextBox 59">
            <a:extLst>
              <a:ext uri="{FF2B5EF4-FFF2-40B4-BE49-F238E27FC236}">
                <a16:creationId xmlns:a16="http://schemas.microsoft.com/office/drawing/2014/main" id="{F92349B2-A2EF-4BAD-8570-E9241BAE6BD6}"/>
              </a:ext>
            </a:extLst>
          </p:cNvPr>
          <p:cNvSpPr txBox="1"/>
          <p:nvPr/>
        </p:nvSpPr>
        <p:spPr>
          <a:xfrm>
            <a:off x="10184093" y="7228310"/>
            <a:ext cx="6745681" cy="1384995"/>
          </a:xfrm>
          <a:prstGeom prst="rect">
            <a:avLst/>
          </a:prstGeom>
          <a:noFill/>
        </p:spPr>
        <p:txBody>
          <a:bodyPr wrap="square">
            <a:spAutoFit/>
          </a:bodyPr>
          <a:lstStyle/>
          <a:p>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type of kernel which follows end-to-end principle. It has fewest hardware abstractions as possible</a:t>
            </a:r>
            <a:endParaRPr lang="en-IN" sz="2800" dirty="0">
              <a:solidFill>
                <a:schemeClr val="bg2">
                  <a:lumMod val="50000"/>
                </a:schemeClr>
              </a:solidFill>
            </a:endParaRPr>
          </a:p>
        </p:txBody>
      </p:sp>
      <p:sp>
        <p:nvSpPr>
          <p:cNvPr id="62" name="TextBox 61">
            <a:extLst>
              <a:ext uri="{FF2B5EF4-FFF2-40B4-BE49-F238E27FC236}">
                <a16:creationId xmlns:a16="http://schemas.microsoft.com/office/drawing/2014/main" id="{CA5ADE66-3E24-4119-824F-6E541CB28F27}"/>
              </a:ext>
            </a:extLst>
          </p:cNvPr>
          <p:cNvSpPr txBox="1"/>
          <p:nvPr/>
        </p:nvSpPr>
        <p:spPr>
          <a:xfrm>
            <a:off x="603354" y="8496300"/>
            <a:ext cx="7430217" cy="954107"/>
          </a:xfrm>
          <a:prstGeom prst="rect">
            <a:avLst/>
          </a:prstGeom>
          <a:noFill/>
        </p:spPr>
        <p:txBody>
          <a:bodyPr wrap="square">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type of kernel that offers hardware abstraction but without system services. </a:t>
            </a:r>
            <a:endParaRPr lang="en-IN" sz="2800" dirty="0">
              <a:solidFill>
                <a:schemeClr val="bg2">
                  <a:lumMod val="50000"/>
                </a:schemeClr>
              </a:solidFill>
            </a:endParaRPr>
          </a:p>
        </p:txBody>
      </p:sp>
    </p:spTree>
    <p:extLst>
      <p:ext uri="{BB962C8B-B14F-4D97-AF65-F5344CB8AC3E}">
        <p14:creationId xmlns:p14="http://schemas.microsoft.com/office/powerpoint/2010/main" val="172371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9708639" y="-662575"/>
            <a:ext cx="25347" cy="11612150"/>
          </a:xfrm>
          <a:prstGeom prst="rect">
            <a:avLst/>
          </a:prstGeom>
          <a:solidFill>
            <a:srgbClr val="111B1E">
              <a:alpha val="29803"/>
            </a:srgbClr>
          </a:solidFill>
        </p:spPr>
      </p:sp>
      <p:sp>
        <p:nvSpPr>
          <p:cNvPr id="4" name="AutoShape 4"/>
          <p:cNvSpPr/>
          <p:nvPr/>
        </p:nvSpPr>
        <p:spPr>
          <a:xfrm>
            <a:off x="393753" y="-662575"/>
            <a:ext cx="25347" cy="11612150"/>
          </a:xfrm>
          <a:prstGeom prst="rect">
            <a:avLst/>
          </a:prstGeom>
          <a:solidFill>
            <a:srgbClr val="111B1E">
              <a:alpha val="29803"/>
            </a:srgbClr>
          </a:solidFill>
        </p:spPr>
      </p:sp>
      <p:sp>
        <p:nvSpPr>
          <p:cNvPr id="5" name="AutoShape 5"/>
          <p:cNvSpPr/>
          <p:nvPr/>
        </p:nvSpPr>
        <p:spPr>
          <a:xfrm>
            <a:off x="0" y="0"/>
            <a:ext cx="419100" cy="419100"/>
          </a:xfrm>
          <a:prstGeom prst="rect">
            <a:avLst/>
          </a:prstGeom>
          <a:solidFill>
            <a:schemeClr val="bg2">
              <a:lumMod val="50000"/>
            </a:schemeClr>
          </a:solidFill>
        </p:spPr>
      </p:sp>
      <p:sp>
        <p:nvSpPr>
          <p:cNvPr id="14" name="AutoShape 14"/>
          <p:cNvSpPr/>
          <p:nvPr/>
        </p:nvSpPr>
        <p:spPr>
          <a:xfrm>
            <a:off x="18135600" y="-495300"/>
            <a:ext cx="1181100" cy="11277600"/>
          </a:xfrm>
          <a:prstGeom prst="rect">
            <a:avLst/>
          </a:prstGeom>
          <a:solidFill>
            <a:schemeClr val="bg2">
              <a:lumMod val="50000"/>
            </a:schemeClr>
          </a:solidFill>
        </p:spPr>
      </p:sp>
      <p:sp>
        <p:nvSpPr>
          <p:cNvPr id="15" name="TextBox 14">
            <a:extLst>
              <a:ext uri="{FF2B5EF4-FFF2-40B4-BE49-F238E27FC236}">
                <a16:creationId xmlns:a16="http://schemas.microsoft.com/office/drawing/2014/main" id="{2C6C4BBD-FB4A-4BFD-9C45-05F39EC4EDA1}"/>
              </a:ext>
            </a:extLst>
          </p:cNvPr>
          <p:cNvSpPr txBox="1"/>
          <p:nvPr/>
        </p:nvSpPr>
        <p:spPr>
          <a:xfrm>
            <a:off x="10254101" y="2512010"/>
            <a:ext cx="7361384" cy="5262979"/>
          </a:xfrm>
          <a:prstGeom prst="rect">
            <a:avLst/>
          </a:prstGeom>
          <a:noFill/>
        </p:spPr>
        <p:txBody>
          <a:bodyPr wrap="square" rtlCol="0">
            <a:spAutoFit/>
          </a:bodyPr>
          <a:lstStyle/>
          <a:p>
            <a:pPr marL="457200" indent="-457200" algn="just">
              <a:buFont typeface="Arial" panose="020B0604020202020204" pitchFamily="34" charset="0"/>
              <a:buChar char="•"/>
            </a:pPr>
            <a:r>
              <a:rPr lang="en-IN" sz="2800" dirty="0">
                <a:latin typeface="Times New Roman" panose="02020603050405020304" pitchFamily="18" charset="0"/>
                <a:ea typeface="Times New Roman" panose="02020603050405020304" pitchFamily="18" charset="0"/>
              </a:rPr>
              <a:t>T</a:t>
            </a:r>
            <a:r>
              <a:rPr lang="en-IN" sz="2800" dirty="0">
                <a:effectLst/>
                <a:latin typeface="Times New Roman" panose="02020603050405020304" pitchFamily="18" charset="0"/>
                <a:ea typeface="Times New Roman" panose="02020603050405020304" pitchFamily="18" charset="0"/>
              </a:rPr>
              <a:t>he </a:t>
            </a:r>
            <a:r>
              <a:rPr lang="en-IN" sz="2800" dirty="0" err="1">
                <a:effectLst/>
                <a:latin typeface="Times New Roman" panose="02020603050405020304" pitchFamily="18" charset="0"/>
                <a:ea typeface="Times New Roman" panose="02020603050405020304" pitchFamily="18" charset="0"/>
              </a:rPr>
              <a:t>linux</a:t>
            </a:r>
            <a:r>
              <a:rPr lang="en-IN" sz="2800" dirty="0">
                <a:effectLst/>
                <a:latin typeface="Times New Roman" panose="02020603050405020304" pitchFamily="18" charset="0"/>
                <a:ea typeface="Times New Roman" panose="02020603050405020304" pitchFamily="18" charset="0"/>
              </a:rPr>
              <a:t> kernel’s source code when deemed to be suitable for production environments, had around 176 thousand lines of source code and currently contains about 27.8 million lines of code. </a:t>
            </a:r>
          </a:p>
          <a:p>
            <a:pPr algn="just"/>
            <a:endParaRPr lang="en-IN" sz="2800" dirty="0">
              <a:effectLst/>
              <a:latin typeface="Times New Roman" panose="02020603050405020304" pitchFamily="18" charset="0"/>
              <a:ea typeface="Times New Roman" panose="02020603050405020304" pitchFamily="18" charset="0"/>
            </a:endParaRPr>
          </a:p>
          <a:p>
            <a:pPr marL="457200" indent="-457200" algn="just">
              <a:buFont typeface="Arial" panose="020B0604020202020204" pitchFamily="34" charset="0"/>
              <a:buChar char="•"/>
            </a:pPr>
            <a:r>
              <a:rPr lang="en-IN" sz="2800" dirty="0">
                <a:effectLst/>
                <a:latin typeface="Times New Roman" panose="02020603050405020304" pitchFamily="18" charset="0"/>
                <a:ea typeface="Times New Roman" panose="02020603050405020304" pitchFamily="18" charset="0"/>
              </a:rPr>
              <a:t>While </a:t>
            </a:r>
            <a:r>
              <a:rPr lang="en-IN" sz="2800" dirty="0">
                <a:latin typeface="Times New Roman" panose="02020603050405020304" pitchFamily="18" charset="0"/>
                <a:ea typeface="Times New Roman" panose="02020603050405020304" pitchFamily="18" charset="0"/>
              </a:rPr>
              <a:t>w</a:t>
            </a:r>
            <a:r>
              <a:rPr lang="en-IN" sz="2800" dirty="0">
                <a:effectLst/>
                <a:latin typeface="Times New Roman" panose="02020603050405020304" pitchFamily="18" charset="0"/>
                <a:ea typeface="Times New Roman" panose="02020603050405020304" pitchFamily="18" charset="0"/>
              </a:rPr>
              <a:t>e are unable to build a kernel at such a scale with our limited knowledge on the development of kernels, we wanted to try to build a basic kernel with basic functions to understand the complex and tedious process behind kernel development.</a:t>
            </a:r>
            <a:endParaRPr lang="en-IN" sz="2800" dirty="0"/>
          </a:p>
        </p:txBody>
      </p:sp>
      <p:grpSp>
        <p:nvGrpSpPr>
          <p:cNvPr id="16" name="Group 11">
            <a:extLst>
              <a:ext uri="{FF2B5EF4-FFF2-40B4-BE49-F238E27FC236}">
                <a16:creationId xmlns:a16="http://schemas.microsoft.com/office/drawing/2014/main" id="{1D010A8D-018B-4C08-ADFA-1A2BC176A23E}"/>
              </a:ext>
            </a:extLst>
          </p:cNvPr>
          <p:cNvGrpSpPr/>
          <p:nvPr/>
        </p:nvGrpSpPr>
        <p:grpSpPr>
          <a:xfrm>
            <a:off x="812852" y="5064746"/>
            <a:ext cx="8937815" cy="5262979"/>
            <a:chOff x="-2246791" y="0"/>
            <a:chExt cx="12585698" cy="8436857"/>
          </a:xfrm>
        </p:grpSpPr>
        <p:sp>
          <p:nvSpPr>
            <p:cNvPr id="17" name="TextBox 12">
              <a:extLst>
                <a:ext uri="{FF2B5EF4-FFF2-40B4-BE49-F238E27FC236}">
                  <a16:creationId xmlns:a16="http://schemas.microsoft.com/office/drawing/2014/main" id="{27DC101D-E7CE-4A49-9A74-2F10574D19E6}"/>
                </a:ext>
              </a:extLst>
            </p:cNvPr>
            <p:cNvSpPr txBox="1"/>
            <p:nvPr/>
          </p:nvSpPr>
          <p:spPr>
            <a:xfrm>
              <a:off x="-2246791" y="2155667"/>
              <a:ext cx="12585698"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Problem Definition</a:t>
              </a:r>
            </a:p>
          </p:txBody>
        </p:sp>
        <p:sp>
          <p:nvSpPr>
            <p:cNvPr id="19" name="AutoShape 14">
              <a:extLst>
                <a:ext uri="{FF2B5EF4-FFF2-40B4-BE49-F238E27FC236}">
                  <a16:creationId xmlns:a16="http://schemas.microsoft.com/office/drawing/2014/main" id="{68B8601C-867B-49AA-B2A0-201654A4C91F}"/>
                </a:ext>
              </a:extLst>
            </p:cNvPr>
            <p:cNvSpPr/>
            <p:nvPr/>
          </p:nvSpPr>
          <p:spPr>
            <a:xfrm rot="-10800000">
              <a:off x="4033361" y="0"/>
              <a:ext cx="12700" cy="1963215"/>
            </a:xfrm>
            <a:prstGeom prst="rect">
              <a:avLst/>
            </a:prstGeom>
            <a:solidFill>
              <a:srgbClr val="000000"/>
            </a:solidFill>
          </p:spPr>
        </p:sp>
        <p:sp>
          <p:nvSpPr>
            <p:cNvPr id="20" name="AutoShape 15">
              <a:extLst>
                <a:ext uri="{FF2B5EF4-FFF2-40B4-BE49-F238E27FC236}">
                  <a16:creationId xmlns:a16="http://schemas.microsoft.com/office/drawing/2014/main" id="{8F72D1D4-4C5F-4E5D-9F1F-AA9C313E8632}"/>
                </a:ext>
              </a:extLst>
            </p:cNvPr>
            <p:cNvSpPr/>
            <p:nvPr/>
          </p:nvSpPr>
          <p:spPr>
            <a:xfrm rot="10800000">
              <a:off x="4033361" y="6473642"/>
              <a:ext cx="12700" cy="1963215"/>
            </a:xfrm>
            <a:prstGeom prst="rect">
              <a:avLst/>
            </a:prstGeom>
            <a:solidFill>
              <a:srgbClr val="000000"/>
            </a:solidFill>
          </p:spPr>
        </p:sp>
      </p:grpSp>
      <p:pic>
        <p:nvPicPr>
          <p:cNvPr id="6" name="Picture 6"/>
          <p:cNvPicPr>
            <a:picLocks noChangeAspect="1"/>
          </p:cNvPicPr>
          <p:nvPr/>
        </p:nvPicPr>
        <p:blipFill>
          <a:blip r:embed="rId2"/>
          <a:srcRect l="1837" r="1837"/>
          <a:stretch>
            <a:fillRect/>
          </a:stretch>
        </p:blipFill>
        <p:spPr>
          <a:xfrm>
            <a:off x="677512" y="-878927"/>
            <a:ext cx="8707038" cy="60224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2755</Words>
  <Application>Microsoft Office PowerPoint</Application>
  <PresentationFormat>Custom</PresentationFormat>
  <Paragraphs>316</Paragraphs>
  <Slides>52</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Cormorant Garamond Bold</vt:lpstr>
      <vt:lpstr>Open Sauce Light</vt:lpstr>
      <vt:lpstr>Calibri</vt:lpstr>
      <vt:lpstr>Open Sauce Light Bold</vt:lpstr>
      <vt:lpstr>Times New Roman</vt:lpstr>
      <vt:lpstr>Assistant Regular Bold</vt:lpstr>
      <vt:lpstr>Assistant Regular</vt:lpstr>
      <vt:lpstr>Glacial Indifference</vt:lpstr>
      <vt:lpstr>Calibri Light</vt:lpstr>
      <vt:lpstr>Arial</vt:lpstr>
      <vt:lpstr>Arimo</vt:lpstr>
      <vt:lpstr>Assistant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vibhu kumar</cp:lastModifiedBy>
  <cp:revision>32</cp:revision>
  <dcterms:created xsi:type="dcterms:W3CDTF">2006-08-16T00:00:00Z</dcterms:created>
  <dcterms:modified xsi:type="dcterms:W3CDTF">2020-10-27T23:21:41Z</dcterms:modified>
  <dc:identifier>DAEL0eoGhwI</dc:identifier>
</cp:coreProperties>
</file>